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64" r:id="rId2"/>
    <p:sldId id="292" r:id="rId3"/>
    <p:sldId id="366" r:id="rId4"/>
    <p:sldId id="431" r:id="rId5"/>
    <p:sldId id="459" r:id="rId6"/>
    <p:sldId id="295" r:id="rId7"/>
    <p:sldId id="451" r:id="rId8"/>
    <p:sldId id="456" r:id="rId9"/>
    <p:sldId id="452" r:id="rId10"/>
    <p:sldId id="460" r:id="rId11"/>
    <p:sldId id="453" r:id="rId12"/>
    <p:sldId id="454" r:id="rId13"/>
    <p:sldId id="439" r:id="rId14"/>
    <p:sldId id="440" r:id="rId15"/>
    <p:sldId id="457" r:id="rId16"/>
    <p:sldId id="458" r:id="rId17"/>
    <p:sldId id="461" r:id="rId18"/>
    <p:sldId id="446" r:id="rId19"/>
    <p:sldId id="3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83089" autoAdjust="0"/>
  </p:normalViewPr>
  <p:slideViewPr>
    <p:cSldViewPr snapToGrid="0">
      <p:cViewPr varScale="1">
        <p:scale>
          <a:sx n="108" d="100"/>
          <a:sy n="108" d="100"/>
        </p:scale>
        <p:origin x="170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15</a:t>
            </a:fld>
            <a:endParaRPr lang="en-US"/>
          </a:p>
        </p:txBody>
      </p:sp>
    </p:spTree>
    <p:extLst>
      <p:ext uri="{BB962C8B-B14F-4D97-AF65-F5344CB8AC3E}">
        <p14:creationId xmlns:p14="http://schemas.microsoft.com/office/powerpoint/2010/main" val="376777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will</a:t>
            </a:r>
            <a:r>
              <a:rPr lang="zh-CN" altLang="en-US" dirty="0"/>
              <a:t> </a:t>
            </a:r>
            <a:r>
              <a:rPr lang="en-US" altLang="zh-CN" dirty="0"/>
              <a:t>eventually</a:t>
            </a:r>
            <a:r>
              <a:rPr lang="zh-CN" altLang="en-US" dirty="0"/>
              <a:t> </a:t>
            </a:r>
            <a:r>
              <a:rPr lang="en-US" altLang="zh-CN" dirty="0"/>
              <a:t>support</a:t>
            </a:r>
            <a:r>
              <a:rPr lang="zh-CN" altLang="en-US" dirty="0"/>
              <a:t> </a:t>
            </a:r>
            <a:r>
              <a:rPr lang="en-US" altLang="zh-CN" dirty="0"/>
              <a:t>all</a:t>
            </a:r>
            <a:r>
              <a:rPr lang="zh-CN" altLang="en-US" dirty="0"/>
              <a:t> </a:t>
            </a:r>
            <a:r>
              <a:rPr lang="en-US" altLang="zh-CN" dirty="0"/>
              <a:t>the</a:t>
            </a:r>
            <a:r>
              <a:rPr lang="zh-CN" altLang="en-US" dirty="0"/>
              <a:t> </a:t>
            </a:r>
            <a:r>
              <a:rPr lang="en-US" altLang="zh-CN" dirty="0"/>
              <a:t>models,</a:t>
            </a:r>
            <a:r>
              <a:rPr lang="zh-CN" altLang="en-US" dirty="0"/>
              <a:t> </a:t>
            </a:r>
            <a:r>
              <a:rPr lang="en-US" altLang="zh-CN" dirty="0"/>
              <a:t>and</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datasets.</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16</a:t>
            </a:fld>
            <a:endParaRPr lang="en-US"/>
          </a:p>
        </p:txBody>
      </p:sp>
    </p:spTree>
    <p:extLst>
      <p:ext uri="{BB962C8B-B14F-4D97-AF65-F5344CB8AC3E}">
        <p14:creationId xmlns:p14="http://schemas.microsoft.com/office/powerpoint/2010/main" val="752720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17</a:t>
            </a:fld>
            <a:endParaRPr lang="en-US"/>
          </a:p>
        </p:txBody>
      </p:sp>
    </p:spTree>
    <p:extLst>
      <p:ext uri="{BB962C8B-B14F-4D97-AF65-F5344CB8AC3E}">
        <p14:creationId xmlns:p14="http://schemas.microsoft.com/office/powerpoint/2010/main" val="76933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image</a:t>
            </a:r>
            <a:r>
              <a:rPr lang="zh-CN" altLang="en-US" dirty="0"/>
              <a:t> </a:t>
            </a:r>
            <a:r>
              <a:rPr lang="en-US" altLang="zh-CN" dirty="0"/>
              <a:t>classification,</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single</a:t>
            </a:r>
            <a:r>
              <a:rPr lang="zh-CN" altLang="en-US" dirty="0"/>
              <a:t> </a:t>
            </a:r>
            <a:r>
              <a:rPr lang="en-US" altLang="zh-CN" dirty="0"/>
              <a:t>deep</a:t>
            </a:r>
            <a:r>
              <a:rPr lang="zh-CN" altLang="en-US" dirty="0"/>
              <a:t> </a:t>
            </a:r>
            <a:r>
              <a:rPr lang="en-US" altLang="zh-CN" dirty="0"/>
              <a:t>network</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of</a:t>
            </a:r>
            <a:r>
              <a:rPr lang="zh-CN" altLang="en-US" dirty="0"/>
              <a:t> </a:t>
            </a:r>
            <a:r>
              <a:rPr lang="en-US" altLang="zh-CN" dirty="0"/>
              <a:t>the</a:t>
            </a:r>
            <a:r>
              <a:rPr lang="zh-CN" altLang="en-US" dirty="0"/>
              <a:t> </a:t>
            </a:r>
            <a:r>
              <a:rPr lang="en-US" altLang="zh-CN" dirty="0"/>
              <a:t>image,</a:t>
            </a:r>
            <a:r>
              <a:rPr lang="zh-CN" altLang="en-US" dirty="0"/>
              <a:t> </a:t>
            </a:r>
            <a:r>
              <a:rPr lang="en-US" altLang="zh-CN" dirty="0"/>
              <a:t>such</a:t>
            </a:r>
            <a:r>
              <a:rPr lang="zh-CN" altLang="en-US" dirty="0"/>
              <a:t> </a:t>
            </a:r>
            <a:r>
              <a:rPr lang="en-US" altLang="zh-CN" dirty="0"/>
              <a:t>as</a:t>
            </a:r>
            <a:r>
              <a:rPr lang="zh-CN" altLang="en-US" dirty="0"/>
              <a:t> </a:t>
            </a:r>
            <a:r>
              <a:rPr lang="en-US" altLang="zh-CN" dirty="0"/>
              <a:t>object</a:t>
            </a:r>
            <a:r>
              <a:rPr lang="zh-CN" altLang="en-US" dirty="0"/>
              <a:t> </a:t>
            </a:r>
            <a:r>
              <a:rPr lang="en-US" altLang="zh-CN" dirty="0"/>
              <a:t>shape,</a:t>
            </a:r>
            <a:r>
              <a:rPr lang="zh-CN" altLang="en-US" dirty="0"/>
              <a:t> </a:t>
            </a:r>
            <a:r>
              <a:rPr lang="en-US" altLang="zh-CN" dirty="0"/>
              <a:t>color,</a:t>
            </a:r>
            <a:r>
              <a:rPr lang="zh-CN" altLang="en-US" dirty="0"/>
              <a:t> </a:t>
            </a:r>
            <a:r>
              <a:rPr lang="en-US" altLang="zh-CN" dirty="0"/>
              <a:t>texture,</a:t>
            </a:r>
            <a:r>
              <a:rPr lang="zh-CN" altLang="en-US" dirty="0"/>
              <a:t> </a:t>
            </a:r>
            <a:r>
              <a:rPr lang="en-US" altLang="zh-CN" dirty="0"/>
              <a:t>etc.</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appearance</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not</a:t>
            </a:r>
            <a:r>
              <a:rPr lang="zh-CN" altLang="en-US" dirty="0"/>
              <a:t> </a:t>
            </a:r>
            <a:r>
              <a:rPr lang="en-US" altLang="zh-CN" dirty="0"/>
              <a:t>enough</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many</a:t>
            </a:r>
            <a:r>
              <a:rPr lang="zh-CN" altLang="en-US" dirty="0"/>
              <a:t> </a:t>
            </a:r>
            <a:r>
              <a:rPr lang="en-US" altLang="zh-CN" dirty="0"/>
              <a:t>activities,</a:t>
            </a:r>
            <a:r>
              <a:rPr lang="zh-CN" altLang="en-US" dirty="0"/>
              <a:t> </a:t>
            </a:r>
            <a:r>
              <a:rPr lang="en-US" altLang="zh-CN" dirty="0"/>
              <a:t>e.g.,</a:t>
            </a:r>
            <a:r>
              <a:rPr lang="zh-CN" altLang="en-US" dirty="0"/>
              <a:t> </a:t>
            </a:r>
            <a:r>
              <a:rPr lang="en-US" altLang="zh-CN" dirty="0"/>
              <a:t>stand</a:t>
            </a:r>
            <a:r>
              <a:rPr lang="zh-CN" altLang="en-US" dirty="0"/>
              <a:t> </a:t>
            </a:r>
            <a:r>
              <a:rPr lang="en-US" altLang="zh-CN" dirty="0"/>
              <a:t>up</a:t>
            </a:r>
            <a:r>
              <a:rPr lang="zh-CN" altLang="en-US" dirty="0"/>
              <a:t> </a:t>
            </a:r>
            <a:r>
              <a:rPr lang="en-US" altLang="zh-CN" dirty="0"/>
              <a:t>and</a:t>
            </a:r>
            <a:r>
              <a:rPr lang="zh-CN" altLang="en-US" dirty="0"/>
              <a:t> </a:t>
            </a:r>
            <a:r>
              <a:rPr lang="en-US" altLang="zh-CN" dirty="0"/>
              <a:t>sit</a:t>
            </a:r>
            <a:r>
              <a:rPr lang="zh-CN" altLang="en-US" dirty="0"/>
              <a:t> </a:t>
            </a:r>
            <a:r>
              <a:rPr lang="en-US" altLang="zh-CN" dirty="0"/>
              <a:t>down.</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reason</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This</a:t>
            </a:r>
            <a:r>
              <a:rPr lang="zh-CN" altLang="en-US" dirty="0"/>
              <a:t> </a:t>
            </a:r>
            <a:r>
              <a:rPr lang="en-US" altLang="zh-CN" dirty="0"/>
              <a:t>work</a:t>
            </a:r>
            <a:r>
              <a:rPr lang="zh-CN" altLang="en-US" dirty="0"/>
              <a:t> </a:t>
            </a:r>
            <a:r>
              <a:rPr lang="en-US" altLang="zh-CN" dirty="0"/>
              <a:t>use</a:t>
            </a:r>
            <a:r>
              <a:rPr lang="zh-CN" altLang="en-US" dirty="0"/>
              <a:t> </a:t>
            </a:r>
            <a:r>
              <a:rPr lang="en-US" altLang="zh-CN" dirty="0"/>
              <a:t>optical</a:t>
            </a:r>
            <a:r>
              <a:rPr lang="zh-CN" altLang="en-US" dirty="0"/>
              <a:t> </a:t>
            </a:r>
            <a:r>
              <a:rPr lang="en-US" altLang="zh-CN" dirty="0"/>
              <a:t>flow</a:t>
            </a:r>
            <a:r>
              <a:rPr lang="zh-CN" altLang="en-US" dirty="0"/>
              <a:t> </a:t>
            </a:r>
            <a:r>
              <a:rPr lang="en-US" altLang="zh-CN" dirty="0"/>
              <a:t>to</a:t>
            </a:r>
            <a:r>
              <a:rPr lang="zh-CN" altLang="en-US" dirty="0"/>
              <a:t> </a:t>
            </a:r>
            <a:r>
              <a:rPr lang="en-US" altLang="zh-CN" dirty="0"/>
              <a:t>describe</a:t>
            </a:r>
            <a:r>
              <a:rPr lang="zh-CN" altLang="en-US" dirty="0"/>
              <a:t> </a:t>
            </a:r>
            <a:r>
              <a:rPr lang="en-US" altLang="zh-CN" dirty="0"/>
              <a:t>the</a:t>
            </a:r>
            <a:r>
              <a:rPr lang="zh-CN" altLang="en-US" dirty="0"/>
              <a:t> </a:t>
            </a:r>
            <a:r>
              <a:rPr lang="en-US" altLang="zh-CN" dirty="0"/>
              <a:t>motion</a:t>
            </a:r>
            <a:r>
              <a:rPr lang="zh-CN" altLang="en-US" dirty="0"/>
              <a:t> </a:t>
            </a:r>
            <a:r>
              <a:rPr lang="en-US" altLang="zh-CN" dirty="0"/>
              <a:t>information</a:t>
            </a:r>
            <a:r>
              <a:rPr lang="zh-CN" altLang="en-US" dirty="0"/>
              <a:t> </a:t>
            </a:r>
            <a:r>
              <a:rPr lang="en-US" altLang="zh-CN" dirty="0"/>
              <a:t>between</a:t>
            </a:r>
            <a:r>
              <a:rPr lang="zh-CN" altLang="en-US" dirty="0"/>
              <a:t> </a:t>
            </a:r>
            <a:r>
              <a:rPr lang="en-US" altLang="zh-CN" dirty="0"/>
              <a:t>frames</a:t>
            </a:r>
            <a:r>
              <a:rPr lang="zh-CN" altLang="en-US" dirty="0"/>
              <a:t> </a:t>
            </a:r>
            <a:r>
              <a:rPr lang="en-US" altLang="zh-CN" dirty="0"/>
              <a:t>and</a:t>
            </a:r>
            <a:r>
              <a:rPr lang="zh-CN" altLang="en-US" dirty="0"/>
              <a:t> </a:t>
            </a:r>
            <a:r>
              <a:rPr lang="en-US" altLang="zh-CN" dirty="0"/>
              <a:t>achieve</a:t>
            </a:r>
            <a:r>
              <a:rPr lang="zh-CN" altLang="en-US" dirty="0"/>
              <a:t> </a:t>
            </a:r>
            <a:r>
              <a:rPr lang="en-US" altLang="zh-CN" dirty="0"/>
              <a:t>significant</a:t>
            </a:r>
            <a:r>
              <a:rPr lang="zh-CN" altLang="en-US" dirty="0"/>
              <a:t> </a:t>
            </a:r>
            <a:r>
              <a:rPr lang="en-US" altLang="zh-CN" dirty="0"/>
              <a:t>improvements</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r>
              <a:rPr lang="en-US" altLang="zh-CN" dirty="0"/>
              <a:t>problems.</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also</a:t>
            </a:r>
            <a:r>
              <a:rPr lang="zh-CN" altLang="en-US" dirty="0"/>
              <a:t> </a:t>
            </a:r>
            <a:r>
              <a:rPr lang="en-US" altLang="zh-CN" dirty="0"/>
              <a:t>introduce</a:t>
            </a:r>
            <a:r>
              <a:rPr lang="zh-CN" altLang="en-US" dirty="0"/>
              <a:t> </a:t>
            </a:r>
            <a:r>
              <a:rPr lang="en-US" altLang="zh-CN" dirty="0"/>
              <a:t>a</a:t>
            </a:r>
            <a:r>
              <a:rPr lang="zh-CN" altLang="en-US" dirty="0"/>
              <a:t> </a:t>
            </a:r>
            <a:r>
              <a:rPr lang="en-US" altLang="zh-CN" dirty="0"/>
              <a:t>bit</a:t>
            </a:r>
            <a:r>
              <a:rPr lang="zh-CN" altLang="en-US" dirty="0"/>
              <a:t> </a:t>
            </a:r>
            <a:r>
              <a:rPr lang="en-US" altLang="zh-CN" dirty="0"/>
              <a:t>what</a:t>
            </a:r>
            <a:r>
              <a:rPr lang="zh-CN" altLang="en-US" dirty="0"/>
              <a:t> </a:t>
            </a:r>
            <a:r>
              <a:rPr lang="en-US" altLang="zh-CN" dirty="0"/>
              <a:t>is</a:t>
            </a:r>
            <a:r>
              <a:rPr lang="zh-CN" altLang="en-US" dirty="0"/>
              <a:t> </a:t>
            </a:r>
            <a:r>
              <a:rPr lang="en-US" altLang="zh-CN" dirty="0"/>
              <a:t>optical</a:t>
            </a:r>
            <a:r>
              <a:rPr lang="zh-CN" altLang="en-US" dirty="0"/>
              <a:t> </a:t>
            </a:r>
            <a:r>
              <a:rPr lang="en-US" altLang="zh-CN" dirty="0"/>
              <a:t>flow.)</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6</a:t>
            </a:fld>
            <a:endParaRPr lang="en-US"/>
          </a:p>
        </p:txBody>
      </p:sp>
    </p:spTree>
    <p:extLst>
      <p:ext uri="{BB962C8B-B14F-4D97-AF65-F5344CB8AC3E}">
        <p14:creationId xmlns:p14="http://schemas.microsoft.com/office/powerpoint/2010/main" val="39258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TSN</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two-stream</a:t>
            </a:r>
            <a:r>
              <a:rPr lang="zh-CN" altLang="en-US" dirty="0"/>
              <a:t> </a:t>
            </a:r>
            <a:r>
              <a:rPr lang="en-US" altLang="zh-CN" dirty="0"/>
              <a:t>networks.</a:t>
            </a:r>
            <a:r>
              <a:rPr lang="zh-CN" altLang="en-US" dirty="0"/>
              <a:t> </a:t>
            </a:r>
            <a:r>
              <a:rPr lang="en-US" altLang="zh-CN" dirty="0"/>
              <a:t>Its</a:t>
            </a:r>
            <a:r>
              <a:rPr lang="zh-CN" altLang="en-US" dirty="0"/>
              <a:t> </a:t>
            </a:r>
            <a:r>
              <a:rPr lang="en-US" altLang="zh-CN" dirty="0"/>
              <a:t>goal</a:t>
            </a:r>
            <a:r>
              <a:rPr lang="zh-CN" altLang="en-US" dirty="0"/>
              <a:t> </a:t>
            </a:r>
            <a:r>
              <a:rPr lang="en-US" altLang="zh-CN" dirty="0"/>
              <a:t>is</a:t>
            </a:r>
            <a:r>
              <a:rPr lang="zh-CN" altLang="en-US" dirty="0"/>
              <a:t> </a:t>
            </a:r>
            <a:r>
              <a:rPr lang="en-US" altLang="zh-CN" dirty="0"/>
              <a:t>to</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As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r>
              <a:rPr lang="zh-CN" altLang="en-US" dirty="0"/>
              <a:t> </a:t>
            </a:r>
            <a:r>
              <a:rPr lang="en-US" altLang="zh-CN" dirty="0"/>
              <a:t>a</a:t>
            </a:r>
            <a:r>
              <a:rPr lang="zh-CN" altLang="en-US" dirty="0"/>
              <a:t> </a:t>
            </a:r>
            <a:r>
              <a:rPr lang="en-US" altLang="zh-CN" dirty="0"/>
              <a:t>video</a:t>
            </a:r>
            <a:r>
              <a:rPr lang="zh-CN" altLang="en-US" dirty="0"/>
              <a:t> </a:t>
            </a:r>
            <a:r>
              <a:rPr lang="en-US" altLang="zh-CN" dirty="0"/>
              <a:t>is</a:t>
            </a:r>
            <a:r>
              <a:rPr lang="zh-CN" altLang="en-US" dirty="0"/>
              <a:t> </a:t>
            </a:r>
            <a:r>
              <a:rPr lang="en-US" altLang="zh-CN" dirty="0"/>
              <a:t>evenly</a:t>
            </a:r>
            <a:r>
              <a:rPr lang="zh-CN" altLang="en-US" dirty="0"/>
              <a:t> </a:t>
            </a:r>
            <a:r>
              <a:rPr lang="en-US" altLang="zh-CN" dirty="0"/>
              <a:t>divided</a:t>
            </a:r>
            <a:r>
              <a:rPr lang="zh-CN" altLang="en-US" dirty="0"/>
              <a:t> </a:t>
            </a:r>
            <a:r>
              <a:rPr lang="en-US" altLang="zh-CN" dirty="0"/>
              <a:t>into</a:t>
            </a:r>
            <a:r>
              <a:rPr lang="zh-CN" altLang="en-US" dirty="0"/>
              <a:t> </a:t>
            </a:r>
            <a:r>
              <a:rPr lang="en-US" altLang="zh-CN" dirty="0"/>
              <a:t>several</a:t>
            </a:r>
            <a:r>
              <a:rPr lang="zh-CN" altLang="en-US" dirty="0"/>
              <a:t> </a:t>
            </a:r>
            <a:r>
              <a:rPr lang="en-US" altLang="zh-CN" dirty="0"/>
              <a:t>segments.</a:t>
            </a:r>
            <a:r>
              <a:rPr lang="zh-CN" altLang="en-US" dirty="0"/>
              <a:t> </a:t>
            </a:r>
            <a:r>
              <a:rPr lang="en-US" altLang="zh-CN" dirty="0"/>
              <a:t>In</a:t>
            </a:r>
            <a:r>
              <a:rPr lang="zh-CN" altLang="en-US" dirty="0"/>
              <a:t> </a:t>
            </a:r>
            <a:r>
              <a:rPr lang="en-US" altLang="zh-CN" dirty="0"/>
              <a:t>this</a:t>
            </a:r>
            <a:r>
              <a:rPr lang="zh-CN" altLang="en-US" dirty="0"/>
              <a:t> </a:t>
            </a:r>
            <a:r>
              <a:rPr lang="en-US" altLang="zh-CN" dirty="0"/>
              <a:t>example,</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segments</a:t>
            </a:r>
            <a:r>
              <a:rPr lang="zh-CN" altLang="en-US" dirty="0"/>
              <a:t> </a:t>
            </a:r>
            <a:r>
              <a:rPr lang="en-US" altLang="zh-CN" dirty="0"/>
              <a:t>to</a:t>
            </a:r>
            <a:r>
              <a:rPr lang="zh-CN" altLang="en-US" dirty="0"/>
              <a:t> </a:t>
            </a:r>
            <a:r>
              <a:rPr lang="en-US" altLang="zh-CN" dirty="0"/>
              <a:t>be</a:t>
            </a:r>
            <a:r>
              <a:rPr lang="zh-CN" altLang="en-US" dirty="0"/>
              <a:t> </a:t>
            </a:r>
            <a:r>
              <a:rPr lang="en-US" altLang="zh-CN" dirty="0"/>
              <a:t>3.</a:t>
            </a:r>
            <a:r>
              <a:rPr lang="zh-CN" altLang="en-US" dirty="0"/>
              <a:t> </a:t>
            </a:r>
            <a:r>
              <a:rPr lang="en-US" altLang="zh-CN" dirty="0"/>
              <a:t>For</a:t>
            </a:r>
            <a:r>
              <a:rPr lang="zh-CN" altLang="en-US" dirty="0"/>
              <a:t> </a:t>
            </a:r>
            <a:r>
              <a:rPr lang="en-US" altLang="zh-CN" dirty="0"/>
              <a:t>each</a:t>
            </a:r>
            <a:r>
              <a:rPr lang="zh-CN" altLang="en-US" dirty="0"/>
              <a:t> </a:t>
            </a:r>
            <a:r>
              <a:rPr lang="en-US" altLang="zh-CN" dirty="0"/>
              <a:t>segment,</a:t>
            </a:r>
            <a:r>
              <a:rPr lang="zh-CN" altLang="en-US" dirty="0"/>
              <a:t> </a:t>
            </a:r>
            <a:r>
              <a:rPr lang="en-US" altLang="zh-CN" dirty="0"/>
              <a:t>we</a:t>
            </a:r>
            <a:r>
              <a:rPr lang="zh-CN" altLang="en-US" dirty="0"/>
              <a:t> </a:t>
            </a:r>
            <a:r>
              <a:rPr lang="en-US" altLang="zh-CN" dirty="0"/>
              <a:t>randomly</a:t>
            </a:r>
            <a:r>
              <a:rPr lang="zh-CN" altLang="en-US" dirty="0"/>
              <a:t> </a:t>
            </a:r>
            <a:r>
              <a:rPr lang="en-US" altLang="zh-CN" dirty="0"/>
              <a:t>pick</a:t>
            </a:r>
            <a:r>
              <a:rPr lang="zh-CN" altLang="en-US" dirty="0"/>
              <a:t> </a:t>
            </a:r>
            <a:r>
              <a:rPr lang="en-US" altLang="zh-CN" dirty="0"/>
              <a:t>a</a:t>
            </a:r>
            <a:r>
              <a:rPr lang="zh-CN" altLang="en-US" dirty="0"/>
              <a:t> </a:t>
            </a:r>
            <a:r>
              <a:rPr lang="en-US" altLang="zh-CN" dirty="0"/>
              <a:t>RGB</a:t>
            </a:r>
            <a:r>
              <a:rPr lang="zh-CN" altLang="en-US" dirty="0"/>
              <a:t> </a:t>
            </a:r>
            <a:r>
              <a:rPr lang="en-US" altLang="zh-CN" dirty="0"/>
              <a:t>frame</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spatial</a:t>
            </a:r>
            <a:r>
              <a:rPr lang="zh-CN" altLang="en-US" dirty="0"/>
              <a:t> </a:t>
            </a:r>
            <a:r>
              <a:rPr lang="en-US" altLang="zh-CN" dirty="0"/>
              <a:t>stream,</a:t>
            </a:r>
            <a:r>
              <a:rPr lang="zh-CN" altLang="en-US" dirty="0"/>
              <a:t> </a:t>
            </a:r>
            <a:r>
              <a:rPr lang="en-US" altLang="zh-CN" dirty="0"/>
              <a:t>and</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optical</a:t>
            </a:r>
            <a:r>
              <a:rPr lang="zh-CN" altLang="en-US" dirty="0"/>
              <a:t> </a:t>
            </a:r>
            <a:r>
              <a:rPr lang="en-US" altLang="zh-CN" dirty="0"/>
              <a:t>flow</a:t>
            </a:r>
            <a:r>
              <a:rPr lang="zh-CN" altLang="en-US" dirty="0"/>
              <a:t> </a:t>
            </a:r>
            <a:r>
              <a:rPr lang="en-US" altLang="zh-CN" dirty="0"/>
              <a:t>images</a:t>
            </a:r>
            <a:r>
              <a:rPr lang="zh-CN" altLang="en-US" dirty="0"/>
              <a:t> </a:t>
            </a:r>
            <a:r>
              <a:rPr lang="en-US" altLang="zh-CN" dirty="0"/>
              <a:t>as</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temporal</a:t>
            </a:r>
            <a:r>
              <a:rPr lang="zh-CN" altLang="en-US" dirty="0"/>
              <a:t> </a:t>
            </a:r>
            <a:r>
              <a:rPr lang="en-US" altLang="zh-CN" dirty="0"/>
              <a:t>stream.</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we</a:t>
            </a:r>
            <a:r>
              <a:rPr lang="zh-CN" altLang="en-US" dirty="0"/>
              <a:t> </a:t>
            </a:r>
            <a:r>
              <a:rPr lang="en-US" altLang="zh-CN" dirty="0"/>
              <a:t>take</a:t>
            </a:r>
            <a:r>
              <a:rPr lang="zh-CN" altLang="en-US" dirty="0"/>
              <a:t> </a:t>
            </a:r>
            <a:r>
              <a:rPr lang="en-US" altLang="zh-CN" dirty="0"/>
              <a:t>a</a:t>
            </a:r>
            <a:r>
              <a:rPr lang="zh-CN" altLang="en-US" dirty="0"/>
              <a:t> </a:t>
            </a:r>
            <a:r>
              <a:rPr lang="en-US" altLang="zh-CN" dirty="0"/>
              <a:t>consensus</a:t>
            </a:r>
            <a:r>
              <a:rPr lang="zh-CN" altLang="en-US" dirty="0"/>
              <a:t> </a:t>
            </a:r>
            <a:r>
              <a:rPr lang="en-US" altLang="zh-CN" dirty="0"/>
              <a:t>among</a:t>
            </a:r>
            <a:r>
              <a:rPr lang="zh-CN" altLang="en-US" dirty="0"/>
              <a:t> </a:t>
            </a:r>
            <a:r>
              <a:rPr lang="en-US" altLang="zh-CN" dirty="0"/>
              <a:t>the</a:t>
            </a:r>
            <a:r>
              <a:rPr lang="zh-CN" altLang="en-US" dirty="0"/>
              <a:t> </a:t>
            </a:r>
            <a:r>
              <a:rPr lang="en-US" altLang="zh-CN" dirty="0"/>
              <a:t>outputs</a:t>
            </a:r>
            <a:r>
              <a:rPr lang="zh-CN" altLang="en-US" dirty="0"/>
              <a:t> </a:t>
            </a:r>
            <a:r>
              <a:rPr lang="en-US" altLang="zh-CN" dirty="0"/>
              <a:t>from</a:t>
            </a:r>
            <a:r>
              <a:rPr lang="zh-CN" altLang="en-US" dirty="0"/>
              <a:t> </a:t>
            </a:r>
            <a:r>
              <a:rPr lang="en-US" altLang="zh-CN" dirty="0"/>
              <a:t>the</a:t>
            </a:r>
            <a:r>
              <a:rPr lang="zh-CN" altLang="en-US" dirty="0"/>
              <a:t> </a:t>
            </a:r>
            <a:r>
              <a:rPr lang="en-US" altLang="zh-CN" dirty="0"/>
              <a:t>three</a:t>
            </a:r>
            <a:r>
              <a:rPr lang="zh-CN" altLang="en-US" dirty="0"/>
              <a:t> </a:t>
            </a:r>
            <a:r>
              <a:rPr lang="en-US" altLang="zh-CN" dirty="0"/>
              <a:t>segments.</a:t>
            </a:r>
            <a:r>
              <a:rPr lang="zh-CN" altLang="en-US" dirty="0"/>
              <a:t> </a:t>
            </a:r>
            <a:r>
              <a:rPr lang="en-US" altLang="zh-CN" dirty="0"/>
              <a:t>The</a:t>
            </a:r>
            <a:r>
              <a:rPr lang="zh-CN" altLang="en-US" dirty="0"/>
              <a:t> </a:t>
            </a:r>
            <a:r>
              <a:rPr lang="en-US" altLang="zh-CN" dirty="0"/>
              <a:t>consensus</a:t>
            </a:r>
            <a:r>
              <a:rPr lang="zh-CN" altLang="en-US" dirty="0"/>
              <a:t> </a:t>
            </a:r>
            <a:r>
              <a:rPr lang="en-US" altLang="zh-CN" dirty="0"/>
              <a:t>function</a:t>
            </a:r>
            <a:r>
              <a:rPr lang="zh-CN" altLang="en-US" dirty="0"/>
              <a:t> </a:t>
            </a:r>
            <a:r>
              <a:rPr lang="en-US" altLang="zh-CN" dirty="0"/>
              <a:t>can</a:t>
            </a:r>
            <a:r>
              <a:rPr lang="zh-CN" altLang="en-US" dirty="0"/>
              <a:t> </a:t>
            </a:r>
            <a:r>
              <a:rPr lang="en-US" altLang="zh-CN" dirty="0"/>
              <a:t>be</a:t>
            </a:r>
            <a:r>
              <a:rPr lang="zh-CN" altLang="en-US" dirty="0"/>
              <a:t> </a:t>
            </a:r>
            <a:r>
              <a:rPr lang="en-US" altLang="zh-CN" dirty="0"/>
              <a:t>a</a:t>
            </a:r>
            <a:r>
              <a:rPr lang="zh-CN" altLang="en-US" dirty="0"/>
              <a:t> </a:t>
            </a:r>
            <a:r>
              <a:rPr lang="en-US" altLang="zh-CN" dirty="0"/>
              <a:t>simple</a:t>
            </a:r>
            <a:r>
              <a:rPr lang="zh-CN" altLang="en-US" dirty="0"/>
              <a:t> </a:t>
            </a:r>
            <a:r>
              <a:rPr lang="en-US" altLang="zh-CN" dirty="0"/>
              <a:t>max/average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weighted</a:t>
            </a:r>
            <a:r>
              <a:rPr lang="zh-CN" altLang="en-US" dirty="0"/>
              <a:t> </a:t>
            </a:r>
            <a:r>
              <a:rPr lang="en-US" altLang="zh-CN" dirty="0"/>
              <a:t>average</a:t>
            </a:r>
            <a:r>
              <a:rPr lang="zh-CN" altLang="en-US" dirty="0"/>
              <a:t> </a:t>
            </a:r>
            <a:r>
              <a:rPr lang="en-US" altLang="zh-CN" dirty="0"/>
              <a:t>pooling</a:t>
            </a:r>
            <a:r>
              <a:rPr lang="zh-CN" altLang="en-US" dirty="0"/>
              <a:t> </a:t>
            </a:r>
            <a:r>
              <a:rPr lang="en-US" altLang="zh-CN" dirty="0"/>
              <a:t>or</a:t>
            </a:r>
            <a:r>
              <a:rPr lang="zh-CN" altLang="en-US" dirty="0"/>
              <a:t> </a:t>
            </a:r>
            <a:r>
              <a:rPr lang="en-US" altLang="zh-CN" dirty="0"/>
              <a:t>more</a:t>
            </a:r>
            <a:r>
              <a:rPr lang="zh-CN" altLang="en-US" dirty="0"/>
              <a:t> </a:t>
            </a:r>
            <a:r>
              <a:rPr lang="en-US" altLang="zh-CN" dirty="0"/>
              <a:t>advanced</a:t>
            </a:r>
            <a:r>
              <a:rPr lang="zh-CN" altLang="en-US" dirty="0"/>
              <a:t> </a:t>
            </a:r>
            <a:r>
              <a:rPr lang="en-US" altLang="zh-CN" dirty="0"/>
              <a:t>bilinear</a:t>
            </a:r>
            <a:r>
              <a:rPr lang="zh-CN" altLang="en-US" dirty="0"/>
              <a:t> </a:t>
            </a:r>
            <a:r>
              <a:rPr lang="en-US" altLang="zh-CN" dirty="0"/>
              <a:t>pooling</a:t>
            </a:r>
            <a:r>
              <a:rPr lang="zh-CN" altLang="en-US" dirty="0"/>
              <a:t> </a:t>
            </a:r>
            <a:r>
              <a:rPr lang="en-US" altLang="zh-CN" dirty="0"/>
              <a:t>or</a:t>
            </a:r>
            <a:r>
              <a:rPr lang="zh-CN" altLang="en-US" dirty="0"/>
              <a:t> </a:t>
            </a:r>
            <a:r>
              <a:rPr lang="en-US" altLang="zh-CN" dirty="0"/>
              <a:t>non-local</a:t>
            </a:r>
            <a:r>
              <a:rPr lang="zh-CN" altLang="en-US" dirty="0"/>
              <a:t> </a:t>
            </a:r>
            <a:r>
              <a:rPr lang="en-US" altLang="zh-CN" dirty="0"/>
              <a:t>operation.</a:t>
            </a:r>
            <a:r>
              <a:rPr lang="zh-CN" altLang="en-US" dirty="0"/>
              <a:t> </a:t>
            </a:r>
            <a:r>
              <a:rPr lang="en-US" altLang="zh-CN" dirty="0"/>
              <a:t>In</a:t>
            </a:r>
            <a:r>
              <a:rPr lang="zh-CN" altLang="en-US" dirty="0"/>
              <a:t> </a:t>
            </a:r>
            <a:r>
              <a:rPr lang="en-US" altLang="zh-CN" dirty="0"/>
              <a:t>this</a:t>
            </a:r>
            <a:r>
              <a:rPr lang="zh-CN" altLang="en-US" dirty="0"/>
              <a:t> </a:t>
            </a:r>
            <a:r>
              <a:rPr lang="en-US" altLang="zh-CN" dirty="0"/>
              <a:t>manner,</a:t>
            </a:r>
            <a:r>
              <a:rPr lang="zh-CN" altLang="en-US" dirty="0"/>
              <a:t> </a:t>
            </a:r>
            <a:r>
              <a:rPr lang="en-US" altLang="zh-CN" dirty="0"/>
              <a:t>the</a:t>
            </a:r>
            <a:r>
              <a:rPr lang="zh-CN" altLang="en-US" dirty="0"/>
              <a:t> </a:t>
            </a:r>
            <a:r>
              <a:rPr lang="en-US" altLang="zh-CN" dirty="0"/>
              <a:t>TSN</a:t>
            </a:r>
            <a:r>
              <a:rPr lang="zh-CN" altLang="en-US" dirty="0"/>
              <a:t> </a:t>
            </a:r>
            <a:r>
              <a:rPr lang="en-US" altLang="zh-CN" dirty="0"/>
              <a:t>framework</a:t>
            </a:r>
            <a:r>
              <a:rPr lang="zh-CN" altLang="en-US" dirty="0"/>
              <a:t> </a:t>
            </a:r>
            <a:r>
              <a:rPr lang="en-US" altLang="zh-CN" dirty="0"/>
              <a:t>can</a:t>
            </a:r>
            <a:r>
              <a:rPr lang="zh-CN" altLang="en-US" dirty="0"/>
              <a:t> </a:t>
            </a:r>
            <a:r>
              <a:rPr lang="en-US" altLang="zh-CN" dirty="0"/>
              <a:t>capture</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throughout</a:t>
            </a:r>
            <a:r>
              <a:rPr lang="zh-CN" altLang="en-US" dirty="0"/>
              <a:t> </a:t>
            </a:r>
            <a:r>
              <a:rPr lang="en-US" altLang="zh-CN" dirty="0"/>
              <a:t>a</a:t>
            </a:r>
            <a:r>
              <a:rPr lang="zh-CN" altLang="en-US" dirty="0"/>
              <a:t> </a:t>
            </a:r>
            <a:r>
              <a:rPr lang="en-US" altLang="zh-CN" dirty="0"/>
              <a:t>video</a:t>
            </a:r>
            <a:r>
              <a:rPr lang="zh-CN" altLang="en-US" dirty="0"/>
              <a:t> </a:t>
            </a:r>
            <a:r>
              <a:rPr lang="en-US" altLang="zh-CN" dirty="0"/>
              <a:t>and</a:t>
            </a:r>
            <a:r>
              <a:rPr lang="zh-CN" altLang="en-US" dirty="0"/>
              <a:t> </a:t>
            </a:r>
            <a:r>
              <a:rPr lang="en-US" altLang="zh-CN" dirty="0"/>
              <a:t>make</a:t>
            </a:r>
            <a:r>
              <a:rPr lang="zh-CN" altLang="en-US" dirty="0"/>
              <a:t> </a:t>
            </a:r>
            <a:r>
              <a:rPr lang="en-US" altLang="zh-CN" dirty="0"/>
              <a:t>a</a:t>
            </a:r>
            <a:r>
              <a:rPr lang="zh-CN" altLang="en-US" dirty="0"/>
              <a:t> </a:t>
            </a:r>
            <a:r>
              <a:rPr lang="en-US" altLang="zh-CN" dirty="0"/>
              <a:t>better</a:t>
            </a:r>
            <a:r>
              <a:rPr lang="zh-CN" altLang="en-US" dirty="0"/>
              <a:t> </a:t>
            </a:r>
            <a:r>
              <a:rPr lang="en-US" altLang="zh-CN" dirty="0"/>
              <a:t>decision</a:t>
            </a:r>
            <a:r>
              <a:rPr lang="zh-CN" altLang="en-US" dirty="0"/>
              <a:t> </a:t>
            </a:r>
            <a:r>
              <a:rPr lang="en-US" altLang="zh-CN" dirty="0"/>
              <a:t>on</a:t>
            </a:r>
            <a:r>
              <a:rPr lang="zh-CN" altLang="en-US" dirty="0"/>
              <a:t> </a:t>
            </a:r>
            <a:r>
              <a:rPr lang="en-US" altLang="zh-CN" dirty="0"/>
              <a:t>what</a:t>
            </a:r>
            <a:r>
              <a:rPr lang="zh-CN" altLang="en-US" dirty="0"/>
              <a:t> </a:t>
            </a:r>
            <a:r>
              <a:rPr lang="en-US" altLang="zh-CN" dirty="0"/>
              <a:t>the</a:t>
            </a:r>
            <a:r>
              <a:rPr lang="zh-CN" altLang="en-US" dirty="0"/>
              <a:t> </a:t>
            </a:r>
            <a:r>
              <a:rPr lang="en-US" altLang="zh-CN" dirty="0"/>
              <a:t>action</a:t>
            </a:r>
            <a:r>
              <a:rPr lang="zh-CN" altLang="en-US" dirty="0"/>
              <a:t> </a:t>
            </a:r>
            <a:r>
              <a:rPr lang="en-US" altLang="zh-CN" dirty="0"/>
              <a:t>might</a:t>
            </a:r>
            <a:r>
              <a:rPr lang="zh-CN" altLang="en-US" dirty="0"/>
              <a:t> </a:t>
            </a:r>
            <a:r>
              <a:rPr lang="en-US" altLang="zh-CN" dirty="0"/>
              <a:t>be.</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7</a:t>
            </a:fld>
            <a:endParaRPr lang="en-US"/>
          </a:p>
        </p:txBody>
      </p:sp>
    </p:spTree>
    <p:extLst>
      <p:ext uri="{BB962C8B-B14F-4D97-AF65-F5344CB8AC3E}">
        <p14:creationId xmlns:p14="http://schemas.microsoft.com/office/powerpoint/2010/main" val="215387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dirty="0"/>
              <a:t>attain further insight</a:t>
            </a:r>
            <a:r>
              <a:rPr lang="en-US" altLang="zh-CN" dirty="0"/>
              <a:t>s,</a:t>
            </a:r>
            <a:r>
              <a:rPr lang="zh-CN" altLang="en-US" dirty="0"/>
              <a:t> </a:t>
            </a:r>
            <a:r>
              <a:rPr lang="en-US" altLang="zh-CN" dirty="0"/>
              <a:t>TSN</a:t>
            </a:r>
            <a:r>
              <a:rPr lang="zh-CN" altLang="en-US" dirty="0"/>
              <a:t> </a:t>
            </a:r>
            <a:r>
              <a:rPr lang="en-US" dirty="0"/>
              <a:t>adopt</a:t>
            </a:r>
            <a:r>
              <a:rPr lang="en-US" altLang="zh-CN" dirty="0"/>
              <a:t>s</a:t>
            </a:r>
            <a:r>
              <a:rPr lang="en-US" dirty="0"/>
              <a:t> the </a:t>
            </a:r>
            <a:r>
              <a:rPr lang="en-US" dirty="0" err="1"/>
              <a:t>DeepDraw</a:t>
            </a:r>
            <a:r>
              <a:rPr lang="en-US" dirty="0"/>
              <a:t> toolbox</a:t>
            </a:r>
            <a:r>
              <a:rPr lang="zh-CN" altLang="en-US" dirty="0"/>
              <a:t> </a:t>
            </a:r>
            <a:r>
              <a:rPr lang="en-US" altLang="zh-CN" dirty="0"/>
              <a:t>to</a:t>
            </a:r>
            <a:r>
              <a:rPr lang="zh-CN" altLang="en-US" dirty="0"/>
              <a:t> </a:t>
            </a:r>
            <a:r>
              <a:rPr lang="en-US" altLang="zh-CN" dirty="0"/>
              <a:t>visualize</a:t>
            </a:r>
            <a:r>
              <a:rPr lang="zh-CN" altLang="en-US" dirty="0"/>
              <a:t> </a:t>
            </a:r>
            <a:r>
              <a:rPr lang="en-US" altLang="zh-CN" dirty="0"/>
              <a:t>what</a:t>
            </a:r>
            <a:r>
              <a:rPr lang="zh-CN" altLang="en-US" dirty="0"/>
              <a:t> </a:t>
            </a:r>
            <a:r>
              <a:rPr lang="en-US" altLang="zh-CN" dirty="0"/>
              <a:t>the</a:t>
            </a:r>
            <a:r>
              <a:rPr lang="zh-CN" altLang="en-US" dirty="0"/>
              <a:t> </a:t>
            </a:r>
            <a:r>
              <a:rPr lang="en-US" altLang="zh-CN" dirty="0"/>
              <a:t>model</a:t>
            </a:r>
            <a:r>
              <a:rPr lang="zh-CN" altLang="en-US" dirty="0"/>
              <a:t> </a:t>
            </a:r>
            <a:r>
              <a:rPr lang="en-US" altLang="zh-CN" dirty="0"/>
              <a:t>has</a:t>
            </a:r>
            <a:r>
              <a:rPr lang="zh-CN" altLang="en-US" dirty="0"/>
              <a:t> </a:t>
            </a:r>
            <a:r>
              <a:rPr lang="en-US" altLang="zh-CN" dirty="0"/>
              <a:t>learned</a:t>
            </a:r>
            <a:r>
              <a:rPr lang="en-US" dirty="0"/>
              <a:t>. This tool conducts iterative gradient ascent on input images with only white noises. Thus the output after a number of iterations can be considered as class visualization based solely on class knowledge inside the </a:t>
            </a:r>
            <a:r>
              <a:rPr lang="en-US" altLang="zh-CN" dirty="0"/>
              <a:t>CNN</a:t>
            </a:r>
            <a:r>
              <a:rPr lang="en-US" dirty="0"/>
              <a:t> model. We randomly pick five classes</a:t>
            </a:r>
            <a:r>
              <a:rPr lang="zh-CN" altLang="en-US" dirty="0"/>
              <a:t> </a:t>
            </a:r>
            <a:r>
              <a:rPr lang="en-US" dirty="0"/>
              <a:t>from the UCF101 dataset, </a:t>
            </a:r>
            <a:r>
              <a:rPr lang="en-US" dirty="0" err="1"/>
              <a:t>Taichi</a:t>
            </a:r>
            <a:r>
              <a:rPr lang="en-US" dirty="0"/>
              <a:t>, Punch, Diving, Long Jump, and Biking, and five classes from the </a:t>
            </a:r>
            <a:r>
              <a:rPr lang="en-US" dirty="0" err="1"/>
              <a:t>ActivityNet</a:t>
            </a:r>
            <a:r>
              <a:rPr lang="en-US" dirty="0"/>
              <a:t> dataset, Poole Vault, Zumba, Skate Board, Rock Climb, and Cheer Leading.</a:t>
            </a:r>
            <a:r>
              <a:rPr lang="zh-CN" altLang="en-US" dirty="0"/>
              <a:t> </a:t>
            </a:r>
            <a:endParaRPr lang="en-US" altLang="zh-CN" dirty="0"/>
          </a:p>
          <a:p>
            <a:endParaRPr lang="en-US" dirty="0"/>
          </a:p>
          <a:p>
            <a:r>
              <a:rPr lang="en-US" dirty="0"/>
              <a:t>It is easy to notice that the models, trained with only short-term information such as single frames, tend to mistake the scenery patterns and objects in the videos as significant evidences for action recognition. For example, in the class “Diving”, the single-frame spatial stream </a:t>
            </a:r>
            <a:r>
              <a:rPr lang="en-US" altLang="zh-CN" dirty="0"/>
              <a:t>CNN</a:t>
            </a:r>
            <a:r>
              <a:rPr lang="en-US" dirty="0"/>
              <a:t> mainly looks for water and diving platforms, other than the person performing diving. Its temporal stream counterpart, working on optical flow, tends to focus on the motion caused by waves of surface water. With long-term temporal modeling introduced by temporal segment network, it becomes obvious that learned models focus more on humans in the videos, and seem to be modeling the long-range structure of the action class. Still consider “Diving” as the example, the spatial </a:t>
            </a:r>
            <a:r>
              <a:rPr lang="en-US" altLang="zh-CN" dirty="0"/>
              <a:t>CNN</a:t>
            </a:r>
            <a:r>
              <a:rPr lang="en-US" dirty="0"/>
              <a:t> with temporal segment network</a:t>
            </a:r>
            <a:r>
              <a:rPr lang="zh-CN" altLang="en-US" dirty="0"/>
              <a:t> </a:t>
            </a:r>
            <a:r>
              <a:rPr lang="en-US" dirty="0"/>
              <a:t>now generate an image that human is the major visual information. And different poses can be identified in the image, depicting various stages of one diving action. Similar observation would be identified in other action classes such as “Long Jump” and “Skate Board”. This suggests that models learned with the proposed method </a:t>
            </a:r>
            <a:r>
              <a:rPr lang="en-US" altLang="zh-CN" dirty="0"/>
              <a:t>can</a:t>
            </a:r>
            <a:r>
              <a:rPr lang="en-US" dirty="0"/>
              <a:t> perform better</a:t>
            </a:r>
            <a:r>
              <a:rPr lang="zh-CN" altLang="en-US" dirty="0"/>
              <a:t> </a:t>
            </a:r>
            <a:r>
              <a:rPr lang="en-US" altLang="zh-CN" dirty="0"/>
              <a:t>for</a:t>
            </a:r>
            <a:r>
              <a:rPr lang="zh-CN" altLang="en-US" dirty="0"/>
              <a:t> </a:t>
            </a:r>
            <a:r>
              <a:rPr lang="en-US" altLang="zh-CN" dirty="0"/>
              <a:t>video</a:t>
            </a:r>
            <a:r>
              <a:rPr lang="zh-CN" altLang="en-US" dirty="0"/>
              <a:t> </a:t>
            </a:r>
            <a:r>
              <a:rPr lang="en-US" altLang="zh-CN" dirty="0"/>
              <a:t>classification.</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8</a:t>
            </a:fld>
            <a:endParaRPr lang="en-US"/>
          </a:p>
        </p:txBody>
      </p:sp>
    </p:spTree>
    <p:extLst>
      <p:ext uri="{BB962C8B-B14F-4D97-AF65-F5344CB8AC3E}">
        <p14:creationId xmlns:p14="http://schemas.microsoft.com/office/powerpoint/2010/main" val="254496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a:t>
            </a:r>
            <a:r>
              <a:rPr lang="zh-CN" altLang="en-US" dirty="0"/>
              <a:t> </a:t>
            </a:r>
            <a:r>
              <a:rPr lang="en-US" altLang="zh-CN" dirty="0"/>
              <a:t>computing</a:t>
            </a:r>
            <a:r>
              <a:rPr lang="zh-CN" altLang="en-US" dirty="0"/>
              <a:t> </a:t>
            </a:r>
            <a:r>
              <a:rPr lang="en-US" altLang="zh-CN" dirty="0"/>
              <a:t>optical</a:t>
            </a:r>
            <a:r>
              <a:rPr lang="zh-CN" altLang="en-US" dirty="0"/>
              <a:t> </a:t>
            </a:r>
            <a:r>
              <a:rPr lang="en-US" altLang="zh-CN" dirty="0"/>
              <a:t>flow</a:t>
            </a:r>
            <a:r>
              <a:rPr lang="zh-CN" altLang="en-US" dirty="0"/>
              <a:t> </a:t>
            </a:r>
            <a:r>
              <a:rPr lang="en-US" altLang="zh-CN" dirty="0"/>
              <a:t>is</a:t>
            </a:r>
            <a:r>
              <a:rPr lang="zh-CN" altLang="en-US" dirty="0"/>
              <a:t> </a:t>
            </a:r>
            <a:r>
              <a:rPr lang="en-US" altLang="zh-CN" dirty="0"/>
              <a:t>time-consuming,</a:t>
            </a:r>
            <a:r>
              <a:rPr lang="zh-CN" altLang="en-US" dirty="0"/>
              <a:t> </a:t>
            </a:r>
            <a:r>
              <a:rPr lang="en-US" altLang="zh-CN" dirty="0"/>
              <a:t>which</a:t>
            </a:r>
            <a:r>
              <a:rPr lang="zh-CN" altLang="en-US" dirty="0"/>
              <a:t> </a:t>
            </a:r>
            <a:r>
              <a:rPr lang="en-US" altLang="zh-CN" dirty="0"/>
              <a:t>makes</a:t>
            </a:r>
            <a:r>
              <a:rPr lang="zh-CN" altLang="en-US" dirty="0"/>
              <a:t> </a:t>
            </a:r>
            <a:r>
              <a:rPr lang="en-US" altLang="zh-CN" dirty="0"/>
              <a:t>the</a:t>
            </a:r>
            <a:r>
              <a:rPr lang="zh-CN" altLang="en-US" dirty="0"/>
              <a:t> </a:t>
            </a:r>
            <a:r>
              <a:rPr lang="en-US" altLang="zh-CN" dirty="0"/>
              <a:t>whole</a:t>
            </a:r>
            <a:r>
              <a:rPr lang="zh-CN" altLang="en-US" dirty="0"/>
              <a:t> </a:t>
            </a:r>
            <a:r>
              <a:rPr lang="en-US" altLang="zh-CN" dirty="0"/>
              <a:t>framework</a:t>
            </a:r>
            <a:r>
              <a:rPr lang="zh-CN" altLang="en-US" dirty="0"/>
              <a:t> </a:t>
            </a:r>
            <a:r>
              <a:rPr lang="en-US" altLang="zh-CN" dirty="0"/>
              <a:t>not</a:t>
            </a:r>
            <a:r>
              <a:rPr lang="zh-CN" altLang="en-US" dirty="0"/>
              <a:t> </a:t>
            </a:r>
            <a:r>
              <a:rPr lang="en-US" altLang="zh-CN" dirty="0"/>
              <a:t>real-time runnable.</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usually</a:t>
            </a:r>
            <a:r>
              <a:rPr lang="zh-CN" altLang="en-US" dirty="0"/>
              <a:t> </a:t>
            </a:r>
            <a:r>
              <a:rPr lang="en-US" altLang="zh-CN" dirty="0"/>
              <a:t>require</a:t>
            </a:r>
            <a:r>
              <a:rPr lang="zh-CN" altLang="en-US" dirty="0"/>
              <a:t> </a:t>
            </a:r>
            <a:r>
              <a:rPr lang="en-US" altLang="zh-CN" dirty="0"/>
              <a:t>real-time</a:t>
            </a:r>
            <a:r>
              <a:rPr lang="zh-CN" altLang="en-US" dirty="0"/>
              <a:t> </a:t>
            </a:r>
            <a:r>
              <a:rPr lang="en-US" altLang="zh-CN" dirty="0"/>
              <a:t>performance.</a:t>
            </a:r>
            <a:r>
              <a:rPr lang="zh-CN" altLang="en-US" dirty="0"/>
              <a:t> </a:t>
            </a:r>
            <a:r>
              <a:rPr lang="en-US" altLang="zh-CN" dirty="0"/>
              <a:t>Hence,</a:t>
            </a:r>
            <a:r>
              <a:rPr lang="zh-CN" altLang="en-US" dirty="0"/>
              <a:t> </a:t>
            </a:r>
            <a:r>
              <a:rPr lang="en-US" altLang="zh-CN" dirty="0"/>
              <a:t>we</a:t>
            </a:r>
            <a:r>
              <a:rPr lang="zh-CN" altLang="en-US" dirty="0"/>
              <a:t> </a:t>
            </a:r>
            <a:r>
              <a:rPr lang="en-US" altLang="zh-CN" dirty="0"/>
              <a:t>need</a:t>
            </a:r>
            <a:r>
              <a:rPr lang="zh-CN" altLang="en-US" dirty="0"/>
              <a:t> </a:t>
            </a:r>
            <a:r>
              <a:rPr lang="en-US" altLang="zh-CN" dirty="0"/>
              <a:t>a</a:t>
            </a:r>
            <a:r>
              <a:rPr lang="zh-CN" altLang="en-US" dirty="0"/>
              <a:t> </a:t>
            </a:r>
            <a:r>
              <a:rPr lang="en-US" altLang="zh-CN" dirty="0"/>
              <a:t>new</a:t>
            </a:r>
            <a:r>
              <a:rPr lang="zh-CN" altLang="en-US" dirty="0"/>
              <a:t> </a:t>
            </a:r>
            <a:r>
              <a:rPr lang="en-US" altLang="zh-CN" dirty="0"/>
              <a:t>way</a:t>
            </a:r>
            <a:r>
              <a:rPr lang="zh-CN" altLang="en-US" dirty="0"/>
              <a:t> </a:t>
            </a:r>
            <a:r>
              <a:rPr lang="en-US" altLang="zh-CN" dirty="0"/>
              <a:t>to</a:t>
            </a:r>
            <a:r>
              <a:rPr lang="zh-CN" altLang="en-US" dirty="0"/>
              <a:t> </a:t>
            </a:r>
            <a:r>
              <a:rPr lang="en-US" altLang="zh-CN" dirty="0"/>
              <a:t>introduce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into</a:t>
            </a:r>
            <a:r>
              <a:rPr lang="zh-CN" altLang="en-US" dirty="0"/>
              <a:t> </a:t>
            </a:r>
            <a:r>
              <a:rPr lang="en-US" altLang="zh-CN" dirty="0"/>
              <a:t>the</a:t>
            </a:r>
            <a:r>
              <a:rPr lang="zh-CN" altLang="en-US" dirty="0"/>
              <a:t> </a:t>
            </a:r>
            <a:r>
              <a:rPr lang="en-US" altLang="zh-CN" dirty="0"/>
              <a:t>picture.</a:t>
            </a:r>
            <a:r>
              <a:rPr lang="zh-CN" altLang="en-US" dirty="0"/>
              <a:t> </a:t>
            </a:r>
            <a:r>
              <a:rPr lang="en-US" altLang="zh-CN" dirty="0"/>
              <a:t>The original C3D</a:t>
            </a:r>
            <a:r>
              <a:rPr lang="zh-CN" altLang="en-US" dirty="0"/>
              <a:t> </a:t>
            </a:r>
            <a:r>
              <a:rPr lang="en-US" altLang="zh-CN" dirty="0"/>
              <a:t>is</a:t>
            </a:r>
            <a:r>
              <a:rPr lang="zh-CN" altLang="en-US" dirty="0"/>
              <a:t> </a:t>
            </a:r>
            <a:r>
              <a:rPr lang="en-US" altLang="zh-CN" dirty="0"/>
              <a:t>proposed</a:t>
            </a:r>
            <a:r>
              <a:rPr lang="zh-CN" altLang="en-US" dirty="0"/>
              <a:t> </a:t>
            </a:r>
            <a:r>
              <a:rPr lang="en-US" altLang="zh-CN" dirty="0"/>
              <a:t>in</a:t>
            </a:r>
            <a:r>
              <a:rPr lang="zh-CN" altLang="en-US" dirty="0"/>
              <a:t> </a:t>
            </a:r>
            <a:r>
              <a:rPr lang="en-US" altLang="zh-CN" dirty="0"/>
              <a:t>ICCV</a:t>
            </a:r>
            <a:r>
              <a:rPr lang="zh-CN" altLang="en-US" dirty="0"/>
              <a:t> </a:t>
            </a:r>
            <a:r>
              <a:rPr lang="en-US" altLang="zh-CN" dirty="0"/>
              <a:t>15.</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3D</a:t>
            </a:r>
            <a:r>
              <a:rPr lang="zh-CN" altLang="en-US" dirty="0"/>
              <a:t> </a:t>
            </a:r>
            <a:r>
              <a:rPr lang="en-US" altLang="zh-CN" dirty="0"/>
              <a:t>convolutional</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It</a:t>
            </a:r>
            <a:r>
              <a:rPr lang="zh-CN" altLang="en-US" dirty="0"/>
              <a:t> </a:t>
            </a:r>
            <a:r>
              <a:rPr lang="en-US" altLang="zh-CN" dirty="0"/>
              <a:t>has</a:t>
            </a:r>
            <a:r>
              <a:rPr lang="zh-CN" altLang="en-US" dirty="0"/>
              <a:t> </a:t>
            </a:r>
            <a:r>
              <a:rPr lang="en-US" altLang="zh-CN" dirty="0"/>
              <a:t>a</a:t>
            </a:r>
            <a:r>
              <a:rPr lang="zh-CN" altLang="en-US" dirty="0"/>
              <a:t> </a:t>
            </a:r>
            <a:r>
              <a:rPr lang="en-US" altLang="zh-CN" dirty="0"/>
              <a:t>similar</a:t>
            </a:r>
            <a:r>
              <a:rPr lang="zh-CN" altLang="en-US" dirty="0"/>
              <a:t> </a:t>
            </a:r>
            <a:r>
              <a:rPr lang="en-US" altLang="zh-CN" dirty="0"/>
              <a:t>structure</a:t>
            </a:r>
            <a:r>
              <a:rPr lang="zh-CN" altLang="en-US" dirty="0"/>
              <a:t> </a:t>
            </a:r>
            <a:r>
              <a:rPr lang="en-US" altLang="zh-CN" dirty="0"/>
              <a:t>with</a:t>
            </a:r>
            <a:r>
              <a:rPr lang="zh-CN" altLang="en-US" dirty="0"/>
              <a:t> </a:t>
            </a:r>
            <a:r>
              <a:rPr lang="en-US" altLang="zh-CN" dirty="0"/>
              <a:t>VGG16,</a:t>
            </a:r>
            <a:r>
              <a:rPr lang="zh-CN" altLang="en-US" dirty="0"/>
              <a:t> </a:t>
            </a:r>
            <a:r>
              <a:rPr lang="en-US" altLang="zh-CN" dirty="0"/>
              <a:t>however,</a:t>
            </a:r>
            <a:r>
              <a:rPr lang="zh-CN" altLang="en-US" dirty="0"/>
              <a:t> </a:t>
            </a:r>
            <a:r>
              <a:rPr lang="en-US" altLang="zh-CN" dirty="0"/>
              <a:t>all</a:t>
            </a:r>
            <a:r>
              <a:rPr lang="zh-CN" altLang="en-US" dirty="0"/>
              <a:t> </a:t>
            </a:r>
            <a:r>
              <a:rPr lang="en-US" altLang="zh-CN" dirty="0"/>
              <a:t>the</a:t>
            </a:r>
            <a:r>
              <a:rPr lang="zh-CN" altLang="en-US" dirty="0"/>
              <a:t> </a:t>
            </a:r>
            <a:r>
              <a:rPr lang="en-US" altLang="zh-CN" dirty="0"/>
              <a:t>2D</a:t>
            </a:r>
            <a:r>
              <a:rPr lang="zh-CN" altLang="en-US" dirty="0"/>
              <a:t> </a:t>
            </a:r>
            <a:r>
              <a:rPr lang="en-US" altLang="zh-CN" dirty="0"/>
              <a:t>kernels</a:t>
            </a:r>
            <a:r>
              <a:rPr lang="zh-CN" altLang="en-US" dirty="0"/>
              <a:t> </a:t>
            </a:r>
            <a:r>
              <a:rPr lang="en-US" altLang="zh-CN" dirty="0"/>
              <a:t>(3x3)</a:t>
            </a:r>
            <a:r>
              <a:rPr lang="zh-CN" altLang="en-US" dirty="0"/>
              <a:t> </a:t>
            </a:r>
            <a:r>
              <a:rPr lang="en-US" altLang="zh-CN" dirty="0"/>
              <a:t>have</a:t>
            </a:r>
            <a:r>
              <a:rPr lang="zh-CN" altLang="en-US" dirty="0"/>
              <a:t> </a:t>
            </a:r>
            <a:r>
              <a:rPr lang="en-US" altLang="zh-CN" dirty="0"/>
              <a:t>been</a:t>
            </a:r>
            <a:r>
              <a:rPr lang="zh-CN" altLang="en-US" dirty="0"/>
              <a:t> </a:t>
            </a:r>
            <a:r>
              <a:rPr lang="en-US" altLang="zh-CN" dirty="0"/>
              <a:t>replaced</a:t>
            </a:r>
            <a:r>
              <a:rPr lang="zh-CN" altLang="en-US" dirty="0"/>
              <a:t> </a:t>
            </a:r>
            <a:r>
              <a:rPr lang="en-US" altLang="zh-CN" dirty="0"/>
              <a:t>by</a:t>
            </a:r>
            <a:r>
              <a:rPr lang="zh-CN" altLang="en-US" dirty="0"/>
              <a:t> </a:t>
            </a:r>
            <a:r>
              <a:rPr lang="en-US" altLang="zh-CN" dirty="0"/>
              <a:t>3D</a:t>
            </a:r>
            <a:r>
              <a:rPr lang="zh-CN" altLang="en-US" dirty="0"/>
              <a:t> </a:t>
            </a:r>
            <a:r>
              <a:rPr lang="en-US" altLang="zh-CN" dirty="0"/>
              <a:t>kernels</a:t>
            </a:r>
            <a:r>
              <a:rPr lang="zh-CN" altLang="en-US" dirty="0"/>
              <a:t> </a:t>
            </a:r>
            <a:r>
              <a:rPr lang="en-US" altLang="zh-CN" dirty="0"/>
              <a:t>(3x3x3).</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9</a:t>
            </a:fld>
            <a:endParaRPr lang="en-US"/>
          </a:p>
        </p:txBody>
      </p:sp>
    </p:spTree>
    <p:extLst>
      <p:ext uri="{BB962C8B-B14F-4D97-AF65-F5344CB8AC3E}">
        <p14:creationId xmlns:p14="http://schemas.microsoft.com/office/powerpoint/2010/main" val="20464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network</a:t>
            </a:r>
            <a:r>
              <a:rPr lang="zh-CN" altLang="en-US" dirty="0"/>
              <a:t> </a:t>
            </a:r>
            <a:r>
              <a:rPr lang="en-US" altLang="zh-CN" dirty="0"/>
              <a:t>can</a:t>
            </a:r>
            <a:r>
              <a:rPr lang="zh-CN" altLang="en-US" dirty="0"/>
              <a:t> </a:t>
            </a:r>
            <a:r>
              <a:rPr lang="en-US" altLang="zh-CN" dirty="0"/>
              <a:t>learn</a:t>
            </a:r>
            <a:r>
              <a:rPr lang="zh-CN" altLang="en-US" dirty="0"/>
              <a:t> </a:t>
            </a:r>
            <a:r>
              <a:rPr lang="en-US" altLang="zh-CN" dirty="0"/>
              <a:t>spatiotemporal</a:t>
            </a:r>
            <a:r>
              <a:rPr lang="zh-CN" altLang="en-US" dirty="0"/>
              <a:t> </a:t>
            </a:r>
            <a:r>
              <a:rPr lang="en-US" altLang="zh-CN" dirty="0"/>
              <a:t>features</a:t>
            </a:r>
            <a:r>
              <a:rPr lang="zh-CN" altLang="en-US" dirty="0"/>
              <a:t> </a:t>
            </a:r>
            <a:r>
              <a:rPr lang="en-US" altLang="zh-CN" dirty="0"/>
              <a:t>for</a:t>
            </a:r>
            <a:r>
              <a:rPr lang="zh-CN" altLang="en-US" dirty="0"/>
              <a:t> </a:t>
            </a:r>
            <a:r>
              <a:rPr lang="en-US" altLang="zh-CN" dirty="0"/>
              <a:t>various</a:t>
            </a:r>
            <a:r>
              <a:rPr lang="zh-CN" altLang="en-US" dirty="0"/>
              <a:t> </a:t>
            </a:r>
            <a:r>
              <a:rPr lang="en-US" altLang="zh-CN" dirty="0"/>
              <a:t>video</a:t>
            </a:r>
            <a:r>
              <a:rPr lang="zh-CN" altLang="en-US" dirty="0"/>
              <a:t> </a:t>
            </a:r>
            <a:r>
              <a:rPr lang="en-US" altLang="zh-CN" dirty="0"/>
              <a:t>applications.</a:t>
            </a:r>
            <a:r>
              <a:rPr lang="zh-CN" altLang="en-US" dirty="0"/>
              <a:t> </a:t>
            </a:r>
            <a:r>
              <a:rPr lang="en-US" altLang="zh-CN" dirty="0"/>
              <a:t>As</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in</a:t>
            </a:r>
            <a:r>
              <a:rPr lang="zh-CN" altLang="en-US" dirty="0"/>
              <a:t> </a:t>
            </a:r>
            <a:r>
              <a:rPr lang="en-US" altLang="zh-CN" dirty="0"/>
              <a:t>the</a:t>
            </a:r>
            <a:r>
              <a:rPr lang="zh-CN" altLang="en-US" dirty="0"/>
              <a:t> </a:t>
            </a:r>
            <a:r>
              <a:rPr lang="en-US" altLang="zh-CN" dirty="0"/>
              <a:t>table,</a:t>
            </a:r>
            <a:r>
              <a:rPr lang="zh-CN" altLang="en-US" dirty="0"/>
              <a:t> </a:t>
            </a:r>
            <a:r>
              <a:rPr lang="en-US" altLang="zh-CN" dirty="0"/>
              <a:t>it</a:t>
            </a:r>
            <a:r>
              <a:rPr lang="zh-CN" altLang="en-US" dirty="0"/>
              <a:t> </a:t>
            </a:r>
            <a:r>
              <a:rPr lang="en-US" altLang="zh-CN" dirty="0"/>
              <a:t>works</a:t>
            </a:r>
            <a:r>
              <a:rPr lang="zh-CN" altLang="en-US" dirty="0"/>
              <a:t> </a:t>
            </a:r>
            <a:r>
              <a:rPr lang="en-US" altLang="zh-CN" dirty="0"/>
              <a:t>for</a:t>
            </a:r>
            <a:r>
              <a:rPr lang="zh-CN" altLang="en-US" dirty="0"/>
              <a:t> </a:t>
            </a:r>
            <a:r>
              <a:rPr lang="en-US" altLang="zh-CN" dirty="0"/>
              <a:t>action</a:t>
            </a:r>
            <a:r>
              <a:rPr lang="zh-CN" altLang="en-US" dirty="0"/>
              <a:t> </a:t>
            </a:r>
            <a:r>
              <a:rPr lang="en-US" altLang="zh-CN" dirty="0"/>
              <a:t>recognition,</a:t>
            </a:r>
            <a:r>
              <a:rPr lang="zh-CN" altLang="en-US" dirty="0"/>
              <a:t> </a:t>
            </a:r>
            <a:r>
              <a:rPr lang="en-US" altLang="zh-CN" dirty="0"/>
              <a:t>action</a:t>
            </a:r>
            <a:r>
              <a:rPr lang="zh-CN" altLang="en-US" dirty="0"/>
              <a:t> </a:t>
            </a:r>
            <a:r>
              <a:rPr lang="en-US" altLang="zh-CN" dirty="0"/>
              <a:t>similarity</a:t>
            </a:r>
            <a:r>
              <a:rPr lang="zh-CN" altLang="en-US" dirty="0"/>
              <a:t> </a:t>
            </a:r>
            <a:r>
              <a:rPr lang="en-US" altLang="zh-CN" dirty="0"/>
              <a:t>labeling,</a:t>
            </a:r>
            <a:r>
              <a:rPr lang="zh-CN" altLang="en-US" dirty="0"/>
              <a:t> </a:t>
            </a:r>
            <a:r>
              <a:rPr lang="en-US" altLang="zh-CN" dirty="0"/>
              <a:t>scene</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object</a:t>
            </a:r>
            <a:r>
              <a:rPr lang="zh-CN" altLang="en-US" dirty="0"/>
              <a:t> </a:t>
            </a:r>
            <a:r>
              <a:rPr lang="en-US" altLang="zh-CN" dirty="0"/>
              <a:t>recognition.</a:t>
            </a:r>
            <a:r>
              <a:rPr lang="zh-CN" altLang="en-US" dirty="0"/>
              <a:t> </a:t>
            </a:r>
            <a:r>
              <a:rPr lang="en-US" altLang="zh-CN" dirty="0"/>
              <a:t>In</a:t>
            </a:r>
            <a:r>
              <a:rPr lang="zh-CN" altLang="en-US" dirty="0"/>
              <a:t> </a:t>
            </a:r>
            <a:r>
              <a:rPr lang="en-US" altLang="zh-CN" dirty="0"/>
              <a:t>addition,</a:t>
            </a:r>
            <a:r>
              <a:rPr lang="zh-CN" altLang="en-US" dirty="0"/>
              <a:t> </a:t>
            </a:r>
            <a:r>
              <a:rPr lang="en-US" altLang="zh-CN" dirty="0"/>
              <a:t>its</a:t>
            </a:r>
            <a:r>
              <a:rPr lang="zh-CN" altLang="en-US" dirty="0"/>
              <a:t> </a:t>
            </a:r>
            <a:r>
              <a:rPr lang="en-US" altLang="zh-CN" dirty="0"/>
              <a:t>inference</a:t>
            </a:r>
            <a:r>
              <a:rPr lang="zh-CN" altLang="en-US" dirty="0"/>
              <a:t> </a:t>
            </a:r>
            <a:r>
              <a:rPr lang="en-US" altLang="zh-CN" dirty="0"/>
              <a:t>speed</a:t>
            </a:r>
            <a:r>
              <a:rPr lang="zh-CN" altLang="en-US" dirty="0"/>
              <a:t> </a:t>
            </a:r>
            <a:r>
              <a:rPr lang="en-US" altLang="zh-CN" dirty="0"/>
              <a:t>is</a:t>
            </a:r>
            <a:r>
              <a:rPr lang="zh-CN" altLang="en-US" dirty="0"/>
              <a:t> </a:t>
            </a:r>
            <a:r>
              <a:rPr lang="en-US" altLang="zh-CN" dirty="0"/>
              <a:t>very</a:t>
            </a:r>
            <a:r>
              <a:rPr lang="zh-CN" altLang="en-US" dirty="0"/>
              <a:t> </a:t>
            </a:r>
            <a:r>
              <a:rPr lang="en-US" altLang="zh-CN" dirty="0"/>
              <a:t>fast,</a:t>
            </a:r>
            <a:r>
              <a:rPr lang="zh-CN" altLang="en-US" dirty="0"/>
              <a:t> </a:t>
            </a:r>
            <a:r>
              <a:rPr lang="en-US" altLang="zh-CN" dirty="0"/>
              <a:t>at 313.9</a:t>
            </a:r>
            <a:r>
              <a:rPr lang="zh-CN" altLang="en-US" dirty="0"/>
              <a:t> </a:t>
            </a:r>
            <a:r>
              <a:rPr lang="en-US" altLang="zh-CN" dirty="0"/>
              <a:t>fps,</a:t>
            </a:r>
            <a:r>
              <a:rPr lang="zh-CN" altLang="en-US" dirty="0"/>
              <a:t> </a:t>
            </a:r>
            <a:r>
              <a:rPr lang="en-US" altLang="zh-CN" dirty="0"/>
              <a:t>which</a:t>
            </a:r>
            <a:r>
              <a:rPr lang="zh-CN" altLang="en-US" dirty="0"/>
              <a:t> </a:t>
            </a:r>
            <a:r>
              <a:rPr lang="en-US" altLang="zh-CN" dirty="0"/>
              <a:t>is</a:t>
            </a:r>
            <a:r>
              <a:rPr lang="zh-CN" altLang="en-US" dirty="0"/>
              <a:t> </a:t>
            </a:r>
            <a:r>
              <a:rPr lang="en-US" altLang="zh-CN" dirty="0"/>
              <a:t>much</a:t>
            </a:r>
            <a:r>
              <a:rPr lang="zh-CN" altLang="en-US" dirty="0"/>
              <a:t> </a:t>
            </a:r>
            <a:r>
              <a:rPr lang="en-US" altLang="zh-CN" dirty="0"/>
              <a:t>faster</a:t>
            </a:r>
            <a:r>
              <a:rPr lang="zh-CN" altLang="en-US" dirty="0"/>
              <a:t> </a:t>
            </a:r>
            <a:r>
              <a:rPr lang="en-US" altLang="zh-CN" dirty="0"/>
              <a:t>than</a:t>
            </a:r>
            <a:r>
              <a:rPr lang="zh-CN" altLang="en-US" dirty="0"/>
              <a:t> </a:t>
            </a:r>
            <a:r>
              <a:rPr lang="en-US" altLang="zh-CN" dirty="0"/>
              <a:t>the</a:t>
            </a:r>
            <a:r>
              <a:rPr lang="zh-CN" altLang="en-US" dirty="0"/>
              <a:t> </a:t>
            </a:r>
            <a:r>
              <a:rPr lang="en-US" altLang="zh-CN" dirty="0"/>
              <a:t>real-time</a:t>
            </a:r>
            <a:r>
              <a:rPr lang="zh-CN" altLang="en-US" dirty="0"/>
              <a:t> </a:t>
            </a:r>
            <a:r>
              <a:rPr lang="en-US" altLang="zh-CN" dirty="0"/>
              <a:t>requirement</a:t>
            </a:r>
            <a:r>
              <a:rPr lang="zh-CN" altLang="en-US" dirty="0"/>
              <a:t> </a:t>
            </a:r>
            <a:r>
              <a:rPr lang="en-US" altLang="zh-CN" dirty="0"/>
              <a:t>(25</a:t>
            </a:r>
            <a:r>
              <a:rPr lang="zh-CN" altLang="en-US" dirty="0"/>
              <a:t> </a:t>
            </a:r>
            <a:r>
              <a:rPr lang="en-US" altLang="zh-CN" dirty="0"/>
              <a:t>fps).</a:t>
            </a:r>
            <a:r>
              <a:rPr lang="zh-CN" altLang="en-US" dirty="0"/>
              <a:t> </a:t>
            </a:r>
            <a:r>
              <a:rPr lang="en-US" altLang="zh-CN" dirty="0"/>
              <a:t>Hence,</a:t>
            </a:r>
            <a:r>
              <a:rPr lang="zh-CN" altLang="en-US" dirty="0"/>
              <a:t> </a:t>
            </a:r>
            <a:r>
              <a:rPr lang="en-US" altLang="zh-CN" dirty="0"/>
              <a:t>C3D</a:t>
            </a:r>
            <a:r>
              <a:rPr lang="zh-CN" altLang="en-US" dirty="0"/>
              <a:t> </a:t>
            </a:r>
            <a:r>
              <a:rPr lang="en-US" altLang="zh-CN" dirty="0"/>
              <a:t>has</a:t>
            </a:r>
            <a:r>
              <a:rPr lang="zh-CN" altLang="en-US" dirty="0"/>
              <a:t> </a:t>
            </a:r>
            <a:r>
              <a:rPr lang="en-US" altLang="zh-CN" dirty="0"/>
              <a:t>been</a:t>
            </a:r>
            <a:r>
              <a:rPr lang="zh-CN" altLang="en-US" dirty="0"/>
              <a:t> </a:t>
            </a:r>
            <a:r>
              <a:rPr lang="en-US" altLang="zh-CN" dirty="0"/>
              <a:t>widely</a:t>
            </a:r>
            <a:r>
              <a:rPr lang="zh-CN" altLang="en-US" dirty="0"/>
              <a:t> </a:t>
            </a:r>
            <a:r>
              <a:rPr lang="en-US" altLang="zh-CN" dirty="0"/>
              <a:t>used</a:t>
            </a:r>
            <a:r>
              <a:rPr lang="zh-CN" altLang="en-US" dirty="0"/>
              <a:t> </a:t>
            </a:r>
            <a:r>
              <a:rPr lang="en-US" altLang="zh-CN" dirty="0"/>
              <a:t>in</a:t>
            </a:r>
            <a:r>
              <a:rPr lang="zh-CN" altLang="en-US" dirty="0"/>
              <a:t> </a:t>
            </a:r>
            <a:r>
              <a:rPr lang="en-US" altLang="zh-CN" dirty="0"/>
              <a:t>real-world</a:t>
            </a:r>
            <a:r>
              <a:rPr lang="zh-CN" altLang="en-US" dirty="0"/>
              <a:t> </a:t>
            </a:r>
            <a:r>
              <a:rPr lang="en-US" altLang="zh-CN" dirty="0"/>
              <a:t>applications.</a:t>
            </a:r>
            <a:r>
              <a:rPr lang="zh-CN" altLang="en-US" dirty="0"/>
              <a:t> </a:t>
            </a:r>
            <a:endParaRPr lang="en-US" altLang="zh-CN" dirty="0"/>
          </a:p>
          <a:p>
            <a:endParaRPr lang="en-US" dirty="0"/>
          </a:p>
          <a:p>
            <a:r>
              <a:rPr lang="en-US" altLang="zh-CN" dirty="0"/>
              <a:t>However,</a:t>
            </a:r>
            <a:r>
              <a:rPr lang="zh-CN" altLang="en-US" dirty="0"/>
              <a:t> </a:t>
            </a:r>
            <a:r>
              <a:rPr lang="en-US" altLang="zh-CN" dirty="0"/>
              <a:t>C3D</a:t>
            </a:r>
            <a:r>
              <a:rPr lang="zh-CN" altLang="en-US" dirty="0"/>
              <a:t> </a:t>
            </a:r>
            <a:r>
              <a:rPr lang="en-US" altLang="zh-CN" dirty="0"/>
              <a:t>has</a:t>
            </a:r>
            <a:r>
              <a:rPr lang="zh-CN" altLang="en-US" dirty="0"/>
              <a:t> </a:t>
            </a:r>
            <a:r>
              <a:rPr lang="en-US" altLang="zh-CN" dirty="0"/>
              <a:t>several</a:t>
            </a:r>
            <a:r>
              <a:rPr lang="zh-CN" altLang="en-US" dirty="0"/>
              <a:t> </a:t>
            </a:r>
            <a:r>
              <a:rPr lang="en-US" altLang="zh-CN" dirty="0"/>
              <a:t>limitations.</a:t>
            </a:r>
            <a:r>
              <a:rPr lang="zh-CN" altLang="en-US" dirty="0"/>
              <a:t> </a:t>
            </a:r>
            <a:r>
              <a:rPr lang="en-US" altLang="zh-CN" dirty="0"/>
              <a:t>First,</a:t>
            </a:r>
            <a:r>
              <a:rPr lang="zh-CN" altLang="en-US" dirty="0"/>
              <a:t> </a:t>
            </a:r>
            <a:r>
              <a:rPr lang="en-US" altLang="zh-CN" dirty="0"/>
              <a:t>the</a:t>
            </a:r>
            <a:r>
              <a:rPr lang="zh-CN" altLang="en-US" dirty="0"/>
              <a:t> </a:t>
            </a:r>
            <a:r>
              <a:rPr lang="en-US" altLang="zh-CN" dirty="0"/>
              <a:t>training</a:t>
            </a:r>
            <a:r>
              <a:rPr lang="zh-CN" altLang="en-US" dirty="0"/>
              <a:t> </a:t>
            </a:r>
            <a:r>
              <a:rPr lang="en-US" altLang="zh-CN" dirty="0"/>
              <a:t>takes</a:t>
            </a:r>
            <a:r>
              <a:rPr lang="zh-CN" altLang="en-US" dirty="0"/>
              <a:t> </a:t>
            </a:r>
            <a:r>
              <a:rPr lang="en-US" altLang="zh-CN" dirty="0"/>
              <a:t>time.</a:t>
            </a:r>
            <a:r>
              <a:rPr lang="zh-CN" altLang="en-US" dirty="0"/>
              <a:t> </a:t>
            </a:r>
            <a:r>
              <a:rPr lang="en-US" altLang="zh-CN" dirty="0"/>
              <a:t>For</a:t>
            </a:r>
            <a:r>
              <a:rPr lang="zh-CN" altLang="en-US" dirty="0"/>
              <a:t> </a:t>
            </a:r>
            <a:r>
              <a:rPr lang="en-US" altLang="zh-CN" dirty="0"/>
              <a:t>example,</a:t>
            </a:r>
            <a:r>
              <a:rPr lang="zh-CN" altLang="en-US" dirty="0"/>
              <a:t> </a:t>
            </a:r>
            <a:r>
              <a:rPr lang="en-US" altLang="zh-CN" dirty="0"/>
              <a:t>training</a:t>
            </a:r>
            <a:r>
              <a:rPr lang="zh-CN" altLang="en-US" dirty="0"/>
              <a:t> </a:t>
            </a:r>
            <a:r>
              <a:rPr lang="en-US" altLang="zh-CN" dirty="0"/>
              <a:t>a</a:t>
            </a:r>
            <a:r>
              <a:rPr lang="zh-CN" altLang="en-US" dirty="0"/>
              <a:t> </a:t>
            </a:r>
            <a:r>
              <a:rPr lang="en-US" altLang="zh-CN" dirty="0"/>
              <a:t>C3D</a:t>
            </a:r>
            <a:r>
              <a:rPr lang="zh-CN" altLang="en-US" dirty="0"/>
              <a:t> </a:t>
            </a:r>
            <a:r>
              <a:rPr lang="en-US" altLang="zh-CN" dirty="0"/>
              <a:t>network</a:t>
            </a:r>
            <a:r>
              <a:rPr lang="zh-CN" altLang="en-US" dirty="0"/>
              <a:t> </a:t>
            </a:r>
            <a:r>
              <a:rPr lang="en-US" altLang="zh-CN" dirty="0"/>
              <a:t>from</a:t>
            </a:r>
            <a:r>
              <a:rPr lang="zh-CN" altLang="en-US" dirty="0"/>
              <a:t> </a:t>
            </a:r>
            <a:r>
              <a:rPr lang="en-US" altLang="zh-CN" dirty="0"/>
              <a:t>scratch</a:t>
            </a:r>
            <a:r>
              <a:rPr lang="zh-CN" altLang="en-US" dirty="0"/>
              <a:t> </a:t>
            </a:r>
            <a:r>
              <a:rPr lang="en-US" altLang="zh-CN" dirty="0"/>
              <a:t>on</a:t>
            </a:r>
            <a:r>
              <a:rPr lang="zh-CN" altLang="en-US" dirty="0"/>
              <a:t> </a:t>
            </a:r>
            <a:r>
              <a:rPr lang="en-US" altLang="zh-CN" dirty="0"/>
              <a:t>a</a:t>
            </a:r>
            <a:r>
              <a:rPr lang="zh-CN" altLang="en-US" dirty="0"/>
              <a:t> </a:t>
            </a:r>
            <a:r>
              <a:rPr lang="en-US" altLang="zh-CN" dirty="0"/>
              <a:t>large-scale</a:t>
            </a:r>
            <a:r>
              <a:rPr lang="zh-CN" altLang="en-US" dirty="0"/>
              <a:t> </a:t>
            </a:r>
            <a:r>
              <a:rPr lang="en-US" altLang="zh-CN" dirty="0"/>
              <a:t>dataset</a:t>
            </a:r>
            <a:r>
              <a:rPr lang="zh-CN" altLang="en-US" dirty="0"/>
              <a:t> </a:t>
            </a:r>
            <a:r>
              <a:rPr lang="en-US" altLang="zh-CN" dirty="0"/>
              <a:t>Sports1M</a:t>
            </a:r>
            <a:r>
              <a:rPr lang="zh-CN" altLang="en-US" dirty="0"/>
              <a:t> </a:t>
            </a:r>
            <a:r>
              <a:rPr lang="en-US" altLang="zh-CN" dirty="0"/>
              <a:t>takes</a:t>
            </a:r>
            <a:r>
              <a:rPr lang="zh-CN" altLang="en-US" dirty="0"/>
              <a:t> </a:t>
            </a:r>
            <a:r>
              <a:rPr lang="en-US" altLang="zh-CN" dirty="0"/>
              <a:t>a</a:t>
            </a:r>
            <a:r>
              <a:rPr lang="zh-CN" altLang="en-US" dirty="0"/>
              <a:t> </a:t>
            </a:r>
            <a:r>
              <a:rPr lang="en-US" altLang="zh-CN" dirty="0"/>
              <a:t>month.</a:t>
            </a:r>
            <a:r>
              <a:rPr lang="zh-CN" altLang="en-US" dirty="0"/>
              <a:t> </a:t>
            </a:r>
            <a:r>
              <a:rPr lang="en-US" altLang="zh-CN" dirty="0"/>
              <a:t>Second,</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not</a:t>
            </a:r>
            <a:r>
              <a:rPr lang="zh-CN" altLang="en-US" dirty="0"/>
              <a:t> </a:t>
            </a:r>
            <a:r>
              <a:rPr lang="en-US" altLang="zh-CN" dirty="0"/>
              <a:t>as good</a:t>
            </a:r>
            <a:r>
              <a:rPr lang="zh-CN" altLang="en-US" dirty="0"/>
              <a:t> </a:t>
            </a:r>
            <a:r>
              <a:rPr lang="en-US" altLang="zh-CN" dirty="0"/>
              <a:t>compared</a:t>
            </a:r>
            <a:r>
              <a:rPr lang="zh-CN" altLang="en-US" dirty="0"/>
              <a:t> </a:t>
            </a:r>
            <a:r>
              <a:rPr lang="en-US" altLang="zh-CN" dirty="0"/>
              <a:t>to</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10</a:t>
            </a:fld>
            <a:endParaRPr lang="en-US"/>
          </a:p>
        </p:txBody>
      </p:sp>
    </p:spTree>
    <p:extLst>
      <p:ext uri="{BB962C8B-B14F-4D97-AF65-F5344CB8AC3E}">
        <p14:creationId xmlns:p14="http://schemas.microsoft.com/office/powerpoint/2010/main" val="44816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we</a:t>
            </a:r>
            <a:r>
              <a:rPr lang="zh-CN" altLang="en-US" dirty="0"/>
              <a:t> </a:t>
            </a:r>
            <a:r>
              <a:rPr lang="en-US" altLang="zh-CN" dirty="0"/>
              <a:t>turn</a:t>
            </a:r>
            <a:r>
              <a:rPr lang="zh-CN" altLang="en-US" dirty="0"/>
              <a:t> </a:t>
            </a:r>
            <a:r>
              <a:rPr lang="en-US" altLang="zh-CN" dirty="0"/>
              <a:t>to</a:t>
            </a:r>
            <a:r>
              <a:rPr lang="zh-CN" altLang="en-US" dirty="0"/>
              <a:t> </a:t>
            </a:r>
            <a:r>
              <a:rPr lang="en-US" altLang="zh-CN" dirty="0"/>
              <a:t>I3D.</a:t>
            </a:r>
            <a:r>
              <a:rPr lang="zh-CN" altLang="en-US" dirty="0"/>
              <a:t> </a:t>
            </a:r>
            <a:r>
              <a:rPr lang="en-US" altLang="zh-CN" dirty="0"/>
              <a:t>I3D</a:t>
            </a:r>
            <a:r>
              <a:rPr lang="zh-CN" altLang="en-US" dirty="0"/>
              <a:t> </a:t>
            </a:r>
            <a:r>
              <a:rPr lang="en-US" altLang="zh-CN" dirty="0"/>
              <a:t>is</a:t>
            </a:r>
            <a:r>
              <a:rPr lang="zh-CN" altLang="en-US" dirty="0"/>
              <a:t> </a:t>
            </a:r>
            <a:r>
              <a:rPr lang="en-US" altLang="zh-CN" dirty="0"/>
              <a:t>a</a:t>
            </a:r>
            <a:r>
              <a:rPr lang="zh-CN" altLang="en-US" dirty="0"/>
              <a:t> </a:t>
            </a:r>
            <a:r>
              <a:rPr lang="en-US" altLang="zh-CN" dirty="0"/>
              <a:t>follow-up</a:t>
            </a:r>
            <a:r>
              <a:rPr lang="zh-CN" altLang="en-US" dirty="0"/>
              <a:t> </a:t>
            </a:r>
            <a:r>
              <a:rPr lang="en-US" altLang="zh-CN" dirty="0"/>
              <a:t>work</a:t>
            </a:r>
            <a:r>
              <a:rPr lang="zh-CN" altLang="en-US" dirty="0"/>
              <a:t> </a:t>
            </a:r>
            <a:r>
              <a:rPr lang="en-US" altLang="zh-CN" dirty="0"/>
              <a:t>of</a:t>
            </a:r>
            <a:r>
              <a:rPr lang="zh-CN" altLang="en-US" dirty="0"/>
              <a:t> </a:t>
            </a:r>
            <a:r>
              <a:rPr lang="en-US" altLang="zh-CN" dirty="0"/>
              <a:t>C3D,</a:t>
            </a:r>
            <a:r>
              <a:rPr lang="zh-CN" altLang="en-US" dirty="0"/>
              <a:t> </a:t>
            </a:r>
            <a:r>
              <a:rPr lang="en-US" altLang="zh-CN" dirty="0"/>
              <a:t>but</a:t>
            </a:r>
            <a:r>
              <a:rPr lang="zh-CN" altLang="en-US" dirty="0"/>
              <a:t> </a:t>
            </a:r>
            <a:r>
              <a:rPr lang="en-US" altLang="zh-CN" dirty="0"/>
              <a:t>with</a:t>
            </a:r>
            <a:r>
              <a:rPr lang="zh-CN" altLang="en-US" dirty="0"/>
              <a:t> </a:t>
            </a:r>
            <a:r>
              <a:rPr lang="en-US" altLang="zh-CN" dirty="0"/>
              <a:t>many</a:t>
            </a:r>
            <a:r>
              <a:rPr lang="zh-CN" altLang="en-US" dirty="0"/>
              <a:t> </a:t>
            </a:r>
            <a:r>
              <a:rPr lang="en-US" altLang="zh-CN" dirty="0"/>
              <a:t>improvements.</a:t>
            </a:r>
            <a:r>
              <a:rPr lang="zh-CN" altLang="en-US" dirty="0"/>
              <a:t> </a:t>
            </a:r>
            <a:r>
              <a:rPr lang="en-US" altLang="zh-CN" dirty="0"/>
              <a:t>First,</a:t>
            </a:r>
            <a:r>
              <a:rPr lang="zh-CN" altLang="en-US" dirty="0"/>
              <a:t> </a:t>
            </a:r>
            <a:r>
              <a:rPr lang="en-US" altLang="zh-CN" dirty="0"/>
              <a:t>its</a:t>
            </a:r>
            <a:r>
              <a:rPr lang="zh-CN" altLang="en-US" dirty="0"/>
              <a:t> </a:t>
            </a:r>
            <a:r>
              <a:rPr lang="en-US" altLang="zh-CN" dirty="0"/>
              <a:t>name</a:t>
            </a:r>
            <a:r>
              <a:rPr lang="zh-CN" altLang="en-US" dirty="0"/>
              <a:t> </a:t>
            </a:r>
            <a:r>
              <a:rPr lang="en-US" altLang="zh-CN" dirty="0"/>
              <a:t>is</a:t>
            </a:r>
            <a:r>
              <a:rPr lang="zh-CN" altLang="en-US" dirty="0"/>
              <a:t> </a:t>
            </a:r>
            <a:r>
              <a:rPr lang="en-US" altLang="zh-CN" dirty="0"/>
              <a:t>inflated</a:t>
            </a:r>
            <a:r>
              <a:rPr lang="zh-CN" altLang="en-US" dirty="0"/>
              <a:t> </a:t>
            </a:r>
            <a:r>
              <a:rPr lang="en-US" altLang="zh-CN" dirty="0"/>
              <a:t>3D</a:t>
            </a:r>
            <a:r>
              <a:rPr lang="zh-CN" altLang="en-US" dirty="0"/>
              <a:t> </a:t>
            </a:r>
            <a:r>
              <a:rPr lang="en-US" altLang="zh-CN" dirty="0"/>
              <a:t>networks.</a:t>
            </a:r>
            <a:r>
              <a:rPr lang="zh-CN" altLang="en-US" dirty="0"/>
              <a:t> </a:t>
            </a:r>
            <a:r>
              <a:rPr lang="en-US" altLang="zh-CN" dirty="0"/>
              <a:t>Since</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well-developed</a:t>
            </a:r>
            <a:r>
              <a:rPr lang="zh-CN" altLang="en-US" dirty="0"/>
              <a:t> </a:t>
            </a:r>
            <a:r>
              <a:rPr lang="en-US" altLang="zh-CN" dirty="0"/>
              <a:t>2D</a:t>
            </a:r>
            <a:r>
              <a:rPr lang="zh-CN" altLang="en-US" dirty="0"/>
              <a:t> </a:t>
            </a:r>
            <a:r>
              <a:rPr lang="en-US" altLang="zh-CN" dirty="0"/>
              <a:t>network</a:t>
            </a:r>
            <a:r>
              <a:rPr lang="zh-CN" altLang="en-US" dirty="0"/>
              <a:t> </a:t>
            </a:r>
            <a:r>
              <a:rPr lang="en-US" altLang="zh-CN" dirty="0"/>
              <a:t>architectures,</a:t>
            </a:r>
            <a:r>
              <a:rPr lang="zh-CN" altLang="en-US" dirty="0"/>
              <a:t> </a:t>
            </a:r>
            <a:r>
              <a:rPr lang="en-US" altLang="zh-CN" dirty="0"/>
              <a:t>the</a:t>
            </a:r>
            <a:r>
              <a:rPr lang="zh-CN" altLang="en-US" dirty="0"/>
              <a:t> </a:t>
            </a:r>
            <a:r>
              <a:rPr lang="en-US" altLang="zh-CN" dirty="0"/>
              <a:t>authors</a:t>
            </a:r>
            <a:r>
              <a:rPr lang="zh-CN" altLang="en-US" dirty="0"/>
              <a:t> </a:t>
            </a:r>
            <a:r>
              <a:rPr lang="en-US" altLang="zh-CN" dirty="0"/>
              <a:t>simply</a:t>
            </a:r>
            <a:r>
              <a:rPr lang="zh-CN" altLang="en-US" dirty="0"/>
              <a:t> </a:t>
            </a:r>
            <a:r>
              <a:rPr lang="en-US" altLang="zh-CN" dirty="0"/>
              <a:t>use</a:t>
            </a:r>
            <a:r>
              <a:rPr lang="zh-CN" altLang="en-US" dirty="0"/>
              <a:t> </a:t>
            </a:r>
            <a:r>
              <a:rPr lang="en-US" altLang="zh-CN" dirty="0"/>
              <a:t>a</a:t>
            </a:r>
            <a:r>
              <a:rPr lang="zh-CN" altLang="en-US" dirty="0"/>
              <a:t> </a:t>
            </a:r>
            <a:r>
              <a:rPr lang="en-US" altLang="zh-CN" dirty="0"/>
              <a:t>Inception-V1</a:t>
            </a:r>
            <a:r>
              <a:rPr lang="zh-CN" altLang="en-US" dirty="0"/>
              <a:t> </a:t>
            </a:r>
            <a:r>
              <a:rPr lang="en-US" altLang="zh-CN" dirty="0"/>
              <a:t>2D</a:t>
            </a:r>
            <a:r>
              <a:rPr lang="zh-CN" altLang="en-US" dirty="0"/>
              <a:t> </a:t>
            </a:r>
            <a:r>
              <a:rPr lang="en-US" altLang="zh-CN" dirty="0"/>
              <a:t>model</a:t>
            </a:r>
            <a:r>
              <a:rPr lang="zh-CN" altLang="en-US" dirty="0"/>
              <a:t> </a:t>
            </a:r>
            <a:r>
              <a:rPr lang="en-US" altLang="zh-CN" dirty="0"/>
              <a:t>and</a:t>
            </a:r>
            <a:r>
              <a:rPr lang="zh-CN" altLang="en-US" dirty="0"/>
              <a:t> </a:t>
            </a:r>
            <a:r>
              <a:rPr lang="en-US" altLang="zh-CN" dirty="0"/>
              <a:t>inflated</a:t>
            </a:r>
            <a:r>
              <a:rPr lang="zh-CN" altLang="en-US" dirty="0"/>
              <a:t> </a:t>
            </a:r>
            <a:r>
              <a:rPr lang="en-US" altLang="zh-CN" dirty="0"/>
              <a:t>it</a:t>
            </a:r>
            <a:r>
              <a:rPr lang="zh-CN" altLang="en-US" dirty="0"/>
              <a:t> </a:t>
            </a:r>
            <a:r>
              <a:rPr lang="en-US" altLang="zh-CN" dirty="0"/>
              <a:t>into</a:t>
            </a:r>
            <a:r>
              <a:rPr lang="zh-CN" altLang="en-US" dirty="0"/>
              <a:t> </a:t>
            </a:r>
            <a:r>
              <a:rPr lang="en-US" altLang="zh-CN" dirty="0"/>
              <a:t>a</a:t>
            </a:r>
            <a:r>
              <a:rPr lang="zh-CN" altLang="en-US" dirty="0"/>
              <a:t> </a:t>
            </a:r>
            <a:r>
              <a:rPr lang="en-US" altLang="zh-CN" dirty="0"/>
              <a:t>3D</a:t>
            </a:r>
            <a:r>
              <a:rPr lang="zh-CN" altLang="en-US" dirty="0"/>
              <a:t> </a:t>
            </a:r>
            <a:r>
              <a:rPr lang="en-US" altLang="zh-CN" dirty="0"/>
              <a:t>network.</a:t>
            </a:r>
            <a:r>
              <a:rPr lang="zh-CN" altLang="en-US" dirty="0"/>
              <a:t> </a:t>
            </a:r>
            <a:r>
              <a:rPr lang="en-US" altLang="zh-CN" dirty="0"/>
              <a:t>Second,</a:t>
            </a:r>
            <a:r>
              <a:rPr lang="zh-CN" altLang="en-US" dirty="0"/>
              <a:t> </a:t>
            </a:r>
            <a:r>
              <a:rPr lang="en-US" altLang="zh-CN" dirty="0"/>
              <a:t>since</a:t>
            </a:r>
            <a:r>
              <a:rPr lang="zh-CN" altLang="en-US" dirty="0"/>
              <a:t> </a:t>
            </a:r>
            <a:r>
              <a:rPr lang="en-US" altLang="zh-CN" dirty="0"/>
              <a:t>these</a:t>
            </a:r>
            <a:r>
              <a:rPr lang="zh-CN" altLang="en-US" dirty="0"/>
              <a:t> </a:t>
            </a:r>
            <a:r>
              <a:rPr lang="en-US" altLang="zh-CN" dirty="0"/>
              <a:t>2D</a:t>
            </a:r>
            <a:r>
              <a:rPr lang="zh-CN" altLang="en-US" dirty="0"/>
              <a:t> </a:t>
            </a:r>
            <a:r>
              <a:rPr lang="en-US" altLang="zh-CN" dirty="0"/>
              <a:t>networks</a:t>
            </a:r>
            <a:r>
              <a:rPr lang="zh-CN" altLang="en-US" dirty="0"/>
              <a:t> </a:t>
            </a:r>
            <a:r>
              <a:rPr lang="en-US" altLang="zh-CN" dirty="0"/>
              <a:t>are</a:t>
            </a:r>
            <a:r>
              <a:rPr lang="zh-CN" altLang="en-US" dirty="0"/>
              <a:t> </a:t>
            </a:r>
            <a:r>
              <a:rPr lang="en-US" altLang="zh-CN" dirty="0"/>
              <a:t>well</a:t>
            </a:r>
            <a:r>
              <a:rPr lang="zh-CN" altLang="en-US" dirty="0"/>
              <a:t> </a:t>
            </a:r>
            <a:r>
              <a:rPr lang="en-US" altLang="zh-CN" dirty="0"/>
              <a:t>initialized</a:t>
            </a:r>
            <a:r>
              <a:rPr lang="zh-CN" altLang="en-US" dirty="0"/>
              <a:t> </a:t>
            </a:r>
            <a:r>
              <a:rPr lang="en-US" altLang="zh-CN" dirty="0"/>
              <a:t>(pre-trained</a:t>
            </a:r>
            <a:r>
              <a:rPr lang="zh-CN" altLang="en-US" dirty="0"/>
              <a:t> </a:t>
            </a:r>
            <a:r>
              <a:rPr lang="en-US" altLang="zh-CN" dirty="0"/>
              <a:t>on</a:t>
            </a:r>
            <a:r>
              <a:rPr lang="zh-CN" altLang="en-US" dirty="0"/>
              <a:t> </a:t>
            </a:r>
            <a:r>
              <a:rPr lang="en-US" altLang="zh-CN" dirty="0"/>
              <a:t>ImageNet),</a:t>
            </a:r>
            <a:r>
              <a:rPr lang="zh-CN" altLang="en-US" dirty="0"/>
              <a:t> </a:t>
            </a:r>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to</a:t>
            </a:r>
            <a:r>
              <a:rPr lang="zh-CN" altLang="en-US" dirty="0"/>
              <a:t> </a:t>
            </a:r>
            <a:r>
              <a:rPr lang="en-US" altLang="zh-CN" dirty="0"/>
              <a:t>waste</a:t>
            </a:r>
            <a:r>
              <a:rPr lang="zh-CN" altLang="en-US" dirty="0"/>
              <a:t> </a:t>
            </a:r>
            <a:r>
              <a:rPr lang="en-US" altLang="zh-CN" dirty="0"/>
              <a:t>it.</a:t>
            </a:r>
            <a:r>
              <a:rPr lang="zh-CN" altLang="en-US" dirty="0"/>
              <a:t> </a:t>
            </a:r>
            <a:r>
              <a:rPr lang="en-US" altLang="zh-CN" dirty="0"/>
              <a:t>So</a:t>
            </a:r>
            <a:r>
              <a:rPr lang="zh-CN" altLang="en-US" dirty="0"/>
              <a:t> </a:t>
            </a:r>
            <a:r>
              <a:rPr lang="en-US" altLang="zh-CN" dirty="0"/>
              <a:t>I3D</a:t>
            </a:r>
            <a:r>
              <a:rPr lang="zh-CN" altLang="en-US" dirty="0"/>
              <a:t> </a:t>
            </a:r>
            <a:r>
              <a:rPr lang="en-US" altLang="zh-CN" dirty="0"/>
              <a:t>bootstrap</a:t>
            </a:r>
            <a:r>
              <a:rPr lang="zh-CN" altLang="en-US" dirty="0"/>
              <a:t> </a:t>
            </a:r>
            <a:r>
              <a:rPr lang="en-US" altLang="zh-CN" dirty="0"/>
              <a:t>all</a:t>
            </a:r>
            <a:r>
              <a:rPr lang="zh-CN" altLang="en-US" dirty="0"/>
              <a:t> </a:t>
            </a:r>
            <a:r>
              <a:rPr lang="en-US" altLang="zh-CN" dirty="0"/>
              <a:t>3D</a:t>
            </a:r>
            <a:r>
              <a:rPr lang="zh-CN" altLang="en-US" dirty="0"/>
              <a:t> </a:t>
            </a:r>
            <a:r>
              <a:rPr lang="en-US" altLang="zh-CN" dirty="0"/>
              <a:t>filters</a:t>
            </a:r>
            <a:r>
              <a:rPr lang="zh-CN" altLang="en-US" dirty="0"/>
              <a:t> </a:t>
            </a:r>
            <a:r>
              <a:rPr lang="en-US" altLang="zh-CN" dirty="0"/>
              <a:t>from</a:t>
            </a:r>
            <a:r>
              <a:rPr lang="zh-CN" altLang="en-US" dirty="0"/>
              <a:t> </a:t>
            </a:r>
            <a:r>
              <a:rPr lang="en-US" altLang="zh-CN" dirty="0"/>
              <a:t>2D</a:t>
            </a:r>
            <a:r>
              <a:rPr lang="zh-CN" altLang="en-US" dirty="0"/>
              <a:t> </a:t>
            </a:r>
            <a:r>
              <a:rPr lang="en-US" altLang="zh-CN" dirty="0"/>
              <a:t>filters.</a:t>
            </a:r>
            <a:r>
              <a:rPr lang="zh-CN" altLang="en-US" dirty="0"/>
              <a:t> </a:t>
            </a:r>
            <a:r>
              <a:rPr lang="en-US" altLang="zh-CN" dirty="0"/>
              <a:t>The</a:t>
            </a:r>
            <a:r>
              <a:rPr lang="zh-CN" altLang="en-US" dirty="0"/>
              <a:t> </a:t>
            </a:r>
            <a:r>
              <a:rPr lang="en-US" altLang="zh-CN" dirty="0"/>
              <a:t>operation</a:t>
            </a:r>
            <a:r>
              <a:rPr lang="zh-CN" altLang="en-US" dirty="0"/>
              <a:t> </a:t>
            </a:r>
            <a:r>
              <a:rPr lang="en-US" altLang="zh-CN" dirty="0"/>
              <a:t>is</a:t>
            </a:r>
            <a:r>
              <a:rPr lang="zh-CN" altLang="en-US" dirty="0"/>
              <a:t> </a:t>
            </a:r>
            <a:r>
              <a:rPr lang="en-US" altLang="zh-CN" dirty="0"/>
              <a:t>to</a:t>
            </a:r>
            <a:r>
              <a:rPr lang="zh-CN" altLang="en-US" dirty="0"/>
              <a:t> </a:t>
            </a:r>
            <a:r>
              <a:rPr lang="en-US" dirty="0"/>
              <a:t>repeat</a:t>
            </a:r>
            <a:r>
              <a:rPr lang="zh-CN" altLang="en-US" dirty="0"/>
              <a:t> </a:t>
            </a:r>
            <a:r>
              <a:rPr lang="en-US" dirty="0"/>
              <a:t>the weights of the 2D filters N times along the time dimension, and rescaling them by dividing by N. This ensures that the convolutional filter response is the same.</a:t>
            </a:r>
            <a:r>
              <a:rPr lang="zh-CN" altLang="en-US" dirty="0"/>
              <a:t> </a:t>
            </a:r>
            <a:r>
              <a:rPr lang="en-US" altLang="zh-CN" dirty="0"/>
              <a:t>Because</a:t>
            </a:r>
            <a:r>
              <a:rPr lang="zh-CN" altLang="en-US" dirty="0"/>
              <a:t> </a:t>
            </a:r>
            <a:r>
              <a:rPr lang="en-US" altLang="zh-CN" dirty="0"/>
              <a:t>I3D</a:t>
            </a:r>
            <a:r>
              <a:rPr lang="zh-CN" altLang="en-US" dirty="0"/>
              <a:t> </a:t>
            </a:r>
            <a:r>
              <a:rPr lang="en-US" altLang="zh-CN" dirty="0"/>
              <a:t>is</a:t>
            </a:r>
            <a:r>
              <a:rPr lang="zh-CN" altLang="en-US" dirty="0"/>
              <a:t> </a:t>
            </a:r>
            <a:r>
              <a:rPr lang="en-US" altLang="zh-CN" dirty="0"/>
              <a:t>well-designed</a:t>
            </a:r>
            <a:r>
              <a:rPr lang="zh-CN" altLang="en-US" dirty="0"/>
              <a:t> </a:t>
            </a:r>
            <a:r>
              <a:rPr lang="en-US" altLang="zh-CN" dirty="0"/>
              <a:t>and</a:t>
            </a:r>
            <a:r>
              <a:rPr lang="zh-CN" altLang="en-US" dirty="0"/>
              <a:t> </a:t>
            </a:r>
            <a:r>
              <a:rPr lang="en-US" altLang="zh-CN" dirty="0"/>
              <a:t>well-initialized,</a:t>
            </a:r>
            <a:r>
              <a:rPr lang="zh-CN" altLang="en-US" dirty="0"/>
              <a:t> </a:t>
            </a:r>
            <a:r>
              <a:rPr lang="en-US" altLang="zh-CN" dirty="0"/>
              <a:t>it</a:t>
            </a:r>
            <a:r>
              <a:rPr lang="zh-CN" altLang="en-US" dirty="0"/>
              <a:t> </a:t>
            </a:r>
            <a:r>
              <a:rPr lang="en-US" altLang="zh-CN" dirty="0"/>
              <a:t>achieves</a:t>
            </a:r>
            <a:r>
              <a:rPr lang="zh-CN" altLang="en-US" dirty="0"/>
              <a:t> </a:t>
            </a:r>
            <a:r>
              <a:rPr lang="en-US" altLang="zh-CN" dirty="0"/>
              <a:t>competitive</a:t>
            </a:r>
            <a:r>
              <a:rPr lang="zh-CN" altLang="en-US" dirty="0"/>
              <a:t> </a:t>
            </a:r>
            <a:r>
              <a:rPr lang="en-US" altLang="zh-CN" dirty="0"/>
              <a:t>performance</a:t>
            </a:r>
            <a:r>
              <a:rPr lang="zh-CN" altLang="en-US" dirty="0"/>
              <a:t> </a:t>
            </a:r>
            <a:r>
              <a:rPr lang="en-US" altLang="zh-CN" dirty="0"/>
              <a:t>with</a:t>
            </a:r>
            <a:r>
              <a:rPr lang="zh-CN" altLang="en-US" dirty="0"/>
              <a:t> </a:t>
            </a:r>
            <a:r>
              <a:rPr lang="en-US" altLang="zh-CN" dirty="0"/>
              <a:t>flow-based</a:t>
            </a:r>
            <a:r>
              <a:rPr lang="zh-CN" altLang="en-US" dirty="0"/>
              <a:t> </a:t>
            </a:r>
            <a:r>
              <a:rPr lang="en-US" altLang="zh-CN" dirty="0"/>
              <a:t>methods.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11</a:t>
            </a:fld>
            <a:endParaRPr lang="en-US"/>
          </a:p>
        </p:txBody>
      </p:sp>
    </p:spTree>
    <p:extLst>
      <p:ext uri="{BB962C8B-B14F-4D97-AF65-F5344CB8AC3E}">
        <p14:creationId xmlns:p14="http://schemas.microsoft.com/office/powerpoint/2010/main" val="394228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Again,</a:t>
            </a:r>
            <a:r>
              <a:rPr lang="zh-CN" altLang="en-US" dirty="0"/>
              <a:t> </a:t>
            </a:r>
            <a:r>
              <a:rPr lang="en-US" altLang="zh-CN" dirty="0"/>
              <a:t>even</a:t>
            </a:r>
            <a:r>
              <a:rPr lang="zh-CN" altLang="en-US" dirty="0"/>
              <a:t> </a:t>
            </a:r>
            <a:r>
              <a:rPr lang="en-US" altLang="zh-CN" dirty="0"/>
              <a:t>3D</a:t>
            </a:r>
            <a:r>
              <a:rPr lang="zh-CN" altLang="en-US" dirty="0"/>
              <a:t> </a:t>
            </a:r>
            <a:r>
              <a:rPr lang="en-US" altLang="zh-CN" dirty="0"/>
              <a:t>network</a:t>
            </a:r>
            <a:r>
              <a:rPr lang="zh-CN" altLang="en-US" dirty="0"/>
              <a:t> </a:t>
            </a:r>
            <a:r>
              <a:rPr lang="en-US" altLang="zh-CN" dirty="0"/>
              <a:t>can</a:t>
            </a:r>
            <a:r>
              <a:rPr lang="zh-CN" altLang="en-US" dirty="0"/>
              <a:t> </a:t>
            </a:r>
            <a:r>
              <a:rPr lang="en-US" altLang="zh-CN" dirty="0"/>
              <a:t>not</a:t>
            </a:r>
            <a:r>
              <a:rPr lang="zh-CN" altLang="en-US" dirty="0"/>
              <a:t> </a:t>
            </a:r>
            <a:r>
              <a:rPr lang="en-US" altLang="zh-CN" dirty="0"/>
              <a:t>capture</a:t>
            </a:r>
            <a:r>
              <a:rPr lang="zh-CN" altLang="en-US" dirty="0"/>
              <a:t> </a:t>
            </a:r>
            <a:r>
              <a:rPr lang="en-US" altLang="zh-CN" dirty="0"/>
              <a:t>long-range</a:t>
            </a:r>
            <a:r>
              <a:rPr lang="zh-CN" altLang="en-US" dirty="0"/>
              <a:t> </a:t>
            </a:r>
            <a:r>
              <a:rPr lang="en-US" altLang="zh-CN" dirty="0"/>
              <a:t>temporal</a:t>
            </a:r>
            <a:r>
              <a:rPr lang="zh-CN" altLang="en-US" dirty="0"/>
              <a:t> </a:t>
            </a:r>
            <a:r>
              <a:rPr lang="en-US" altLang="zh-CN" dirty="0"/>
              <a:t>information.</a:t>
            </a:r>
            <a:r>
              <a:rPr lang="zh-CN" altLang="en-US" dirty="0"/>
              <a:t> </a:t>
            </a:r>
            <a:r>
              <a:rPr lang="en-US" altLang="zh-CN" dirty="0"/>
              <a:t>Usually</a:t>
            </a:r>
            <a:r>
              <a:rPr lang="zh-CN" altLang="en-US" dirty="0"/>
              <a:t> </a:t>
            </a:r>
            <a:r>
              <a:rPr lang="en-US" altLang="zh-CN" dirty="0"/>
              <a:t>the</a:t>
            </a:r>
            <a:r>
              <a:rPr lang="zh-CN" altLang="en-US" dirty="0"/>
              <a:t> </a:t>
            </a:r>
            <a:r>
              <a:rPr lang="en-US" altLang="zh-CN" dirty="0"/>
              <a:t>input</a:t>
            </a:r>
            <a:r>
              <a:rPr lang="zh-CN" altLang="en-US" dirty="0"/>
              <a:t> </a:t>
            </a:r>
            <a:r>
              <a:rPr lang="en-US" altLang="zh-CN" dirty="0"/>
              <a:t>to</a:t>
            </a:r>
            <a:r>
              <a:rPr lang="zh-CN" altLang="en-US" dirty="0"/>
              <a:t> </a:t>
            </a:r>
            <a:r>
              <a:rPr lang="en-US" altLang="zh-CN" dirty="0"/>
              <a:t>the</a:t>
            </a:r>
            <a:r>
              <a:rPr lang="zh-CN" altLang="en-US" dirty="0"/>
              <a:t> </a:t>
            </a:r>
            <a:r>
              <a:rPr lang="en-US" altLang="zh-CN" dirty="0"/>
              <a:t>network</a:t>
            </a:r>
            <a:r>
              <a:rPr lang="zh-CN" altLang="en-US" dirty="0"/>
              <a:t> </a:t>
            </a:r>
            <a:r>
              <a:rPr lang="en-US" altLang="zh-CN" dirty="0"/>
              <a:t>is</a:t>
            </a:r>
            <a:r>
              <a:rPr lang="zh-CN" altLang="en-US" dirty="0"/>
              <a:t> </a:t>
            </a:r>
            <a:r>
              <a:rPr lang="en-US" altLang="zh-CN" dirty="0"/>
              <a:t>16,</a:t>
            </a:r>
            <a:r>
              <a:rPr lang="zh-CN" altLang="en-US" dirty="0"/>
              <a:t> </a:t>
            </a:r>
            <a:r>
              <a:rPr lang="en-US" altLang="zh-CN" dirty="0"/>
              <a:t>32</a:t>
            </a:r>
            <a:r>
              <a:rPr lang="zh-CN" altLang="en-US" dirty="0"/>
              <a:t> </a:t>
            </a:r>
            <a:r>
              <a:rPr lang="en-US" altLang="zh-CN" dirty="0"/>
              <a:t>or</a:t>
            </a:r>
            <a:r>
              <a:rPr lang="zh-CN" altLang="en-US" dirty="0"/>
              <a:t> </a:t>
            </a:r>
            <a:r>
              <a:rPr lang="en-US" altLang="zh-CN" dirty="0"/>
              <a:t>64</a:t>
            </a:r>
            <a:r>
              <a:rPr lang="zh-CN" altLang="en-US" dirty="0"/>
              <a:t> </a:t>
            </a:r>
            <a:r>
              <a:rPr lang="en-US" altLang="zh-CN" dirty="0"/>
              <a:t>frames.</a:t>
            </a:r>
            <a:r>
              <a:rPr lang="zh-CN" altLang="en-US" dirty="0"/>
              <a:t> </a:t>
            </a:r>
            <a:r>
              <a:rPr lang="en-US" altLang="zh-CN" dirty="0"/>
              <a:t>That</a:t>
            </a:r>
            <a:r>
              <a:rPr lang="zh-CN" altLang="en-US" dirty="0"/>
              <a:t> </a:t>
            </a:r>
            <a:r>
              <a:rPr lang="en-US" altLang="zh-CN" dirty="0"/>
              <a:t>is</a:t>
            </a:r>
            <a:r>
              <a:rPr lang="zh-CN" altLang="en-US" dirty="0"/>
              <a:t> </a:t>
            </a:r>
            <a:r>
              <a:rPr lang="en-US" altLang="zh-CN" dirty="0"/>
              <a:t>about</a:t>
            </a:r>
            <a:r>
              <a:rPr lang="zh-CN" altLang="en-US" dirty="0"/>
              <a:t> </a:t>
            </a:r>
            <a:r>
              <a:rPr lang="en-US" altLang="zh-CN" dirty="0"/>
              <a:t>2</a:t>
            </a:r>
            <a:r>
              <a:rPr lang="zh-CN" altLang="en-US" dirty="0"/>
              <a:t> </a:t>
            </a:r>
            <a:r>
              <a:rPr lang="en-US" altLang="zh-CN" dirty="0"/>
              <a:t>seconds</a:t>
            </a:r>
            <a:r>
              <a:rPr lang="zh-CN" altLang="en-US" dirty="0"/>
              <a:t> </a:t>
            </a:r>
            <a:r>
              <a:rPr lang="en-US" altLang="zh-CN" dirty="0"/>
              <a:t>of</a:t>
            </a:r>
            <a:r>
              <a:rPr lang="zh-CN" altLang="en-US" dirty="0"/>
              <a:t> </a:t>
            </a:r>
            <a:r>
              <a:rPr lang="en-US" altLang="zh-CN" dirty="0"/>
              <a:t>video.</a:t>
            </a:r>
            <a:r>
              <a:rPr lang="zh-CN" altLang="en-US" dirty="0"/>
              <a:t> </a:t>
            </a:r>
            <a:r>
              <a:rPr lang="en-US" altLang="zh-CN" dirty="0"/>
              <a:t>Sometimes</a:t>
            </a:r>
            <a:r>
              <a:rPr lang="zh-CN" altLang="en-US" dirty="0"/>
              <a:t> </a:t>
            </a:r>
            <a:r>
              <a:rPr lang="en-US" altLang="zh-CN" dirty="0"/>
              <a:t>it</a:t>
            </a:r>
            <a:r>
              <a:rPr lang="zh-CN" altLang="en-US" dirty="0"/>
              <a:t> </a:t>
            </a:r>
            <a:r>
              <a:rPr lang="en-US" altLang="zh-CN" dirty="0"/>
              <a:t>can</a:t>
            </a:r>
            <a:r>
              <a:rPr lang="zh-CN" altLang="en-US" dirty="0"/>
              <a:t> </a:t>
            </a:r>
            <a:r>
              <a:rPr lang="en-US" altLang="zh-CN" dirty="0"/>
              <a:t>not</a:t>
            </a:r>
            <a:r>
              <a:rPr lang="zh-CN" altLang="en-US" dirty="0"/>
              <a:t> </a:t>
            </a:r>
            <a:r>
              <a:rPr lang="en-US" altLang="zh-CN" dirty="0"/>
              <a:t>cover</a:t>
            </a:r>
            <a:r>
              <a:rPr lang="zh-CN" altLang="en-US" dirty="0"/>
              <a:t> </a:t>
            </a:r>
            <a:r>
              <a:rPr lang="en-US" altLang="zh-CN" dirty="0"/>
              <a:t>the</a:t>
            </a:r>
            <a:r>
              <a:rPr lang="zh-CN" altLang="en-US" dirty="0"/>
              <a:t> </a:t>
            </a:r>
            <a:r>
              <a:rPr lang="en-US" altLang="zh-CN" dirty="0"/>
              <a:t>whole</a:t>
            </a:r>
            <a:r>
              <a:rPr lang="zh-CN" altLang="en-US" dirty="0"/>
              <a:t> </a:t>
            </a:r>
            <a:r>
              <a:rPr lang="en-US" altLang="zh-CN" dirty="0"/>
              <a:t>duration</a:t>
            </a:r>
            <a:r>
              <a:rPr lang="zh-CN" altLang="en-US" dirty="0"/>
              <a:t> </a:t>
            </a:r>
            <a:r>
              <a:rPr lang="en-US" altLang="zh-CN" dirty="0"/>
              <a:t>of</a:t>
            </a:r>
            <a:r>
              <a:rPr lang="zh-CN" altLang="en-US" dirty="0"/>
              <a:t> </a:t>
            </a:r>
            <a:r>
              <a:rPr lang="en-US" altLang="zh-CN" dirty="0"/>
              <a:t>an</a:t>
            </a:r>
            <a:r>
              <a:rPr lang="zh-CN" altLang="en-US" dirty="0"/>
              <a:t> </a:t>
            </a:r>
            <a:r>
              <a:rPr lang="en-US" altLang="zh-CN" dirty="0"/>
              <a:t>action.</a:t>
            </a:r>
            <a:r>
              <a:rPr lang="zh-CN" altLang="en-US" dirty="0"/>
              <a:t> </a:t>
            </a:r>
            <a:r>
              <a:rPr lang="en-US" dirty="0"/>
              <a:t>Inspired by the classical non-local means method in computer vision, </a:t>
            </a:r>
            <a:r>
              <a:rPr lang="en-US" altLang="zh-CN" dirty="0"/>
              <a:t>Wang</a:t>
            </a:r>
            <a:r>
              <a:rPr lang="zh-CN" altLang="en-US" dirty="0"/>
              <a:t> </a:t>
            </a:r>
            <a:r>
              <a:rPr lang="en-US" altLang="zh-CN" dirty="0"/>
              <a:t>introduces</a:t>
            </a:r>
            <a:r>
              <a:rPr lang="zh-CN" altLang="en-US" dirty="0"/>
              <a:t> </a:t>
            </a:r>
            <a:r>
              <a:rPr lang="en-US" altLang="zh-CN" dirty="0"/>
              <a:t>a</a:t>
            </a:r>
            <a:r>
              <a:rPr lang="en-US" dirty="0"/>
              <a:t> non-local operation </a:t>
            </a:r>
            <a:r>
              <a:rPr lang="en-US" altLang="zh-CN" dirty="0"/>
              <a:t>that</a:t>
            </a:r>
            <a:r>
              <a:rPr lang="zh-CN" altLang="en-US" dirty="0"/>
              <a:t> </a:t>
            </a:r>
            <a:r>
              <a:rPr lang="en-US" dirty="0"/>
              <a:t>computes the response at a position as a weighted sum of the features at all positions.</a:t>
            </a:r>
            <a:r>
              <a:rPr lang="zh-CN" altLang="en-US" dirty="0"/>
              <a:t> </a:t>
            </a:r>
            <a:r>
              <a:rPr lang="en-US" altLang="zh-CN" dirty="0"/>
              <a:t>This</a:t>
            </a:r>
            <a:r>
              <a:rPr lang="zh-CN" altLang="en-US" dirty="0"/>
              <a:t> </a:t>
            </a:r>
            <a:r>
              <a:rPr lang="en-US" altLang="zh-CN" dirty="0"/>
              <a:t>is</a:t>
            </a:r>
            <a:r>
              <a:rPr lang="zh-CN" altLang="en-US" dirty="0"/>
              <a:t> </a:t>
            </a:r>
            <a:r>
              <a:rPr lang="en-US" altLang="zh-CN" dirty="0"/>
              <a:t>now</a:t>
            </a:r>
            <a:r>
              <a:rPr lang="zh-CN" altLang="en-US" dirty="0"/>
              <a:t> </a:t>
            </a:r>
            <a:r>
              <a:rPr lang="en-US" altLang="zh-CN" dirty="0"/>
              <a:t>also</a:t>
            </a:r>
            <a:r>
              <a:rPr lang="zh-CN" altLang="en-US" dirty="0"/>
              <a:t> </a:t>
            </a:r>
            <a:r>
              <a:rPr lang="en-US" altLang="zh-CN" dirty="0"/>
              <a:t>known</a:t>
            </a:r>
            <a:r>
              <a:rPr lang="zh-CN" altLang="en-US" dirty="0"/>
              <a:t> </a:t>
            </a:r>
            <a:r>
              <a:rPr lang="en-US" altLang="zh-CN" dirty="0"/>
              <a:t>as</a:t>
            </a:r>
            <a:r>
              <a:rPr lang="zh-CN" altLang="en-US" dirty="0"/>
              <a:t> </a:t>
            </a:r>
            <a:r>
              <a:rPr lang="en-US" altLang="zh-CN" dirty="0"/>
              <a:t>self-attention.</a:t>
            </a:r>
            <a:r>
              <a:rPr lang="zh-CN" altLang="en-US" dirty="0"/>
              <a:t> </a:t>
            </a:r>
            <a:r>
              <a:rPr lang="en-US" altLang="zh-CN" dirty="0"/>
              <a:t>(optional:</a:t>
            </a:r>
            <a:r>
              <a:rPr lang="zh-CN" altLang="en-US" dirty="0"/>
              <a:t> </a:t>
            </a:r>
            <a:r>
              <a:rPr lang="en-US" altLang="zh-CN" dirty="0"/>
              <a:t>you</a:t>
            </a:r>
            <a:r>
              <a:rPr lang="zh-CN" altLang="en-US" dirty="0"/>
              <a:t> </a:t>
            </a:r>
            <a:r>
              <a:rPr lang="en-US" altLang="zh-CN" dirty="0"/>
              <a:t>can</a:t>
            </a:r>
            <a:r>
              <a:rPr lang="zh-CN" altLang="en-US" dirty="0"/>
              <a:t> </a:t>
            </a:r>
            <a:r>
              <a:rPr lang="en-US" altLang="zh-CN" dirty="0"/>
              <a:t>introduce</a:t>
            </a:r>
            <a:r>
              <a:rPr lang="zh-CN" altLang="en-US" dirty="0"/>
              <a:t> </a:t>
            </a:r>
            <a:r>
              <a:rPr lang="en-US" altLang="zh-CN" dirty="0"/>
              <a:t>self-attention</a:t>
            </a:r>
            <a:r>
              <a:rPr lang="zh-CN" altLang="en-US" dirty="0"/>
              <a:t> </a:t>
            </a:r>
            <a:r>
              <a:rPr lang="en-US" altLang="zh-CN" dirty="0"/>
              <a:t>a</a:t>
            </a:r>
            <a:r>
              <a:rPr lang="zh-CN" altLang="en-US" dirty="0"/>
              <a:t> </a:t>
            </a:r>
            <a:r>
              <a:rPr lang="en-US" altLang="zh-CN" dirty="0"/>
              <a:t>bit).</a:t>
            </a:r>
            <a:r>
              <a:rPr lang="zh-CN" altLang="en-US" dirty="0"/>
              <a:t> </a:t>
            </a:r>
            <a:r>
              <a:rPr lang="en-US" altLang="zh-CN" dirty="0"/>
              <a:t>This</a:t>
            </a:r>
            <a:r>
              <a:rPr lang="zh-CN" altLang="en-US" dirty="0"/>
              <a:t> </a:t>
            </a:r>
            <a:r>
              <a:rPr lang="en-US" altLang="zh-CN" dirty="0"/>
              <a:t>module</a:t>
            </a:r>
            <a:r>
              <a:rPr lang="zh-CN" altLang="en-US" dirty="0"/>
              <a:t> </a:t>
            </a:r>
            <a:r>
              <a:rPr lang="en-US" altLang="zh-CN" dirty="0"/>
              <a:t>can</a:t>
            </a:r>
            <a:r>
              <a:rPr lang="zh-CN" altLang="en-US" dirty="0"/>
              <a:t> </a:t>
            </a:r>
            <a:r>
              <a:rPr lang="en-US" altLang="zh-CN" dirty="0"/>
              <a:t>be</a:t>
            </a:r>
            <a:r>
              <a:rPr lang="zh-CN" altLang="en-US" dirty="0"/>
              <a:t> </a:t>
            </a:r>
            <a:r>
              <a:rPr lang="en-US" altLang="zh-CN" dirty="0"/>
              <a:t>plugged</a:t>
            </a:r>
            <a:r>
              <a:rPr lang="zh-CN" altLang="en-US" dirty="0"/>
              <a:t> </a:t>
            </a:r>
            <a:r>
              <a:rPr lang="en-US" altLang="zh-CN" dirty="0"/>
              <a:t>into</a:t>
            </a:r>
            <a:r>
              <a:rPr lang="zh-CN" altLang="en-US" dirty="0"/>
              <a:t> </a:t>
            </a:r>
            <a:r>
              <a:rPr lang="en-US" dirty="0"/>
              <a:t>many computer vision architectures</a:t>
            </a:r>
            <a:r>
              <a:rPr lang="zh-CN" altLang="en-US" dirty="0"/>
              <a:t> </a:t>
            </a:r>
            <a:r>
              <a:rPr lang="en-US" altLang="zh-CN" dirty="0"/>
              <a:t>and</a:t>
            </a:r>
            <a:r>
              <a:rPr lang="zh-CN" altLang="en-US" dirty="0"/>
              <a:t> </a:t>
            </a:r>
            <a:r>
              <a:rPr lang="en-US" altLang="zh-CN" dirty="0"/>
              <a:t>help</a:t>
            </a:r>
            <a:r>
              <a:rPr lang="zh-CN" altLang="en-US" dirty="0"/>
              <a:t> </a:t>
            </a:r>
            <a:r>
              <a:rPr lang="en-US" altLang="zh-CN" dirty="0"/>
              <a:t>capture</a:t>
            </a:r>
            <a:r>
              <a:rPr lang="zh-CN" altLang="en-US" dirty="0"/>
              <a:t> </a:t>
            </a:r>
            <a:r>
              <a:rPr lang="en-US" altLang="zh-CN" dirty="0"/>
              <a:t>long-term</a:t>
            </a:r>
            <a:r>
              <a:rPr lang="zh-CN" altLang="en-US" dirty="0"/>
              <a:t> </a:t>
            </a:r>
            <a:r>
              <a:rPr lang="en-US" altLang="zh-CN" dirty="0"/>
              <a:t>dependencies.</a:t>
            </a:r>
            <a:r>
              <a:rPr lang="zh-CN" altLang="en-US" dirty="0"/>
              <a:t> </a:t>
            </a:r>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12</a:t>
            </a:fld>
            <a:endParaRPr lang="en-US"/>
          </a:p>
        </p:txBody>
      </p:sp>
    </p:spTree>
    <p:extLst>
      <p:ext uri="{BB962C8B-B14F-4D97-AF65-F5344CB8AC3E}">
        <p14:creationId xmlns:p14="http://schemas.microsoft.com/office/powerpoint/2010/main" val="290942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models listed here work on RGB input. There is no optical flow involved.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list some widely used models here and compare with the original reference paper or open source implementations, such as TSN, I3D and non-local models.  As we can see, our results on three datasets are comparable or better than those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one exception that, our NL model is 0.7% lower than the paper reported number. This is reasonable since Kinetics400 is consisted of YouTube videos, there are more and more videos missing or blocked. For example, we are in short of 15K training videos. So a gap of 0.7% is within the reproducible range. </a:t>
            </a:r>
          </a:p>
        </p:txBody>
      </p:sp>
      <p:sp>
        <p:nvSpPr>
          <p:cNvPr id="4" name="Slide Number Placeholder 3"/>
          <p:cNvSpPr>
            <a:spLocks noGrp="1"/>
          </p:cNvSpPr>
          <p:nvPr>
            <p:ph type="sldNum" sz="quarter" idx="5"/>
          </p:nvPr>
        </p:nvSpPr>
        <p:spPr/>
        <p:txBody>
          <a:bodyPr/>
          <a:lstStyle/>
          <a:p>
            <a:fld id="{DF33ED36-274F-43BF-A042-C857500FBB88}" type="slidenum">
              <a:rPr lang="en-US" smtClean="0"/>
              <a:t>13</a:t>
            </a:fld>
            <a:endParaRPr lang="en-US"/>
          </a:p>
        </p:txBody>
      </p:sp>
    </p:spTree>
    <p:extLst>
      <p:ext uri="{BB962C8B-B14F-4D97-AF65-F5344CB8AC3E}">
        <p14:creationId xmlns:p14="http://schemas.microsoft.com/office/powerpoint/2010/main" val="123481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mmlab/mmaction"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zhreshold/decor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20.tiff"/><Relationship Id="rId4" Type="http://schemas.openxmlformats.org/officeDocument/2006/relationships/hyperlink" Target="https://github.com/dmlc/gluon-c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Video</a:t>
            </a:r>
            <a:r>
              <a:rPr lang="zh-CN" alt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a:t>
            </a:r>
            <a:r>
              <a:rPr lang="en-US" altLang="zh-CN"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Action Recognition</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2003560" y="271186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Generalizable</a:t>
            </a:r>
            <a:r>
              <a:rPr lang="zh-CN" altLang="en-US" dirty="0">
                <a:solidFill>
                  <a:schemeClr val="bg1"/>
                </a:solidFill>
              </a:rPr>
              <a:t> </a:t>
            </a:r>
            <a:r>
              <a:rPr lang="en-US" altLang="zh-CN" dirty="0">
                <a:solidFill>
                  <a:schemeClr val="bg1"/>
                </a:solidFill>
              </a:rPr>
              <a:t>to</a:t>
            </a:r>
            <a:r>
              <a:rPr lang="zh-CN" altLang="en-US" dirty="0">
                <a:solidFill>
                  <a:schemeClr val="bg1"/>
                </a:solidFill>
              </a:rPr>
              <a:t> </a:t>
            </a:r>
            <a:r>
              <a:rPr lang="en-US" altLang="zh-CN" dirty="0">
                <a:solidFill>
                  <a:schemeClr val="bg1"/>
                </a:solidFill>
              </a:rPr>
              <a:t>various</a:t>
            </a:r>
            <a:r>
              <a:rPr lang="zh-CN" altLang="en-US" dirty="0">
                <a:solidFill>
                  <a:schemeClr val="bg1"/>
                </a:solidFill>
              </a:rPr>
              <a:t> </a:t>
            </a:r>
            <a:r>
              <a:rPr lang="en-US" altLang="zh-CN" dirty="0">
                <a:solidFill>
                  <a:schemeClr val="bg1"/>
                </a:solidFill>
              </a:rPr>
              <a:t>video</a:t>
            </a:r>
            <a:r>
              <a:rPr lang="zh-CN" altLang="en-US" dirty="0">
                <a:solidFill>
                  <a:schemeClr val="bg1"/>
                </a:solidFill>
              </a:rPr>
              <a:t> </a:t>
            </a:r>
            <a:r>
              <a:rPr lang="en-US" altLang="zh-CN" dirty="0">
                <a:solidFill>
                  <a:schemeClr val="bg1"/>
                </a:solidFill>
              </a:rPr>
              <a:t>applications.</a:t>
            </a:r>
          </a:p>
        </p:txBody>
      </p:sp>
      <p:pic>
        <p:nvPicPr>
          <p:cNvPr id="4" name="Picture 3">
            <a:extLst>
              <a:ext uri="{FF2B5EF4-FFF2-40B4-BE49-F238E27FC236}">
                <a16:creationId xmlns:a16="http://schemas.microsoft.com/office/drawing/2014/main" id="{9E1B9884-A1AE-F246-BF61-6F04EF3D69C4}"/>
              </a:ext>
            </a:extLst>
          </p:cNvPr>
          <p:cNvPicPr>
            <a:picLocks noChangeAspect="1"/>
          </p:cNvPicPr>
          <p:nvPr/>
        </p:nvPicPr>
        <p:blipFill>
          <a:blip r:embed="rId3"/>
          <a:stretch>
            <a:fillRect/>
          </a:stretch>
        </p:blipFill>
        <p:spPr>
          <a:xfrm>
            <a:off x="1295391" y="1247112"/>
            <a:ext cx="9731834" cy="1234687"/>
          </a:xfrm>
          <a:prstGeom prst="rect">
            <a:avLst/>
          </a:prstGeom>
        </p:spPr>
      </p:pic>
      <p:pic>
        <p:nvPicPr>
          <p:cNvPr id="8" name="Picture 7">
            <a:extLst>
              <a:ext uri="{FF2B5EF4-FFF2-40B4-BE49-F238E27FC236}">
                <a16:creationId xmlns:a16="http://schemas.microsoft.com/office/drawing/2014/main" id="{EBBD7463-76C5-C145-99FE-7BF58AB55F00}"/>
              </a:ext>
            </a:extLst>
          </p:cNvPr>
          <p:cNvPicPr>
            <a:picLocks noChangeAspect="1"/>
          </p:cNvPicPr>
          <p:nvPr/>
        </p:nvPicPr>
        <p:blipFill>
          <a:blip r:embed="rId4"/>
          <a:stretch>
            <a:fillRect/>
          </a:stretch>
        </p:blipFill>
        <p:spPr>
          <a:xfrm>
            <a:off x="3632192" y="3326261"/>
            <a:ext cx="4927605" cy="1526486"/>
          </a:xfrm>
          <a:prstGeom prst="rect">
            <a:avLst/>
          </a:prstGeom>
        </p:spPr>
      </p:pic>
      <p:sp>
        <p:nvSpPr>
          <p:cNvPr id="9" name="Content Placeholder 2">
            <a:extLst>
              <a:ext uri="{FF2B5EF4-FFF2-40B4-BE49-F238E27FC236}">
                <a16:creationId xmlns:a16="http://schemas.microsoft.com/office/drawing/2014/main" id="{47ECC2C9-C6DF-574D-821B-3BE21952E9FB}"/>
              </a:ext>
            </a:extLst>
          </p:cNvPr>
          <p:cNvSpPr txBox="1">
            <a:spLocks/>
          </p:cNvSpPr>
          <p:nvPr/>
        </p:nvSpPr>
        <p:spPr>
          <a:xfrm>
            <a:off x="2003560" y="5046051"/>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Fast</a:t>
            </a:r>
            <a:r>
              <a:rPr lang="zh-CN" altLang="en-US" dirty="0">
                <a:solidFill>
                  <a:schemeClr val="bg1"/>
                </a:solidFill>
              </a:rPr>
              <a:t> </a:t>
            </a:r>
            <a:r>
              <a:rPr lang="en-US" altLang="zh-CN" dirty="0">
                <a:solidFill>
                  <a:schemeClr val="bg1"/>
                </a:solidFill>
              </a:rPr>
              <a:t>inference.</a:t>
            </a:r>
          </a:p>
        </p:txBody>
      </p:sp>
      <p:sp>
        <p:nvSpPr>
          <p:cNvPr id="10" name="Rounded Rectangle 9">
            <a:extLst>
              <a:ext uri="{FF2B5EF4-FFF2-40B4-BE49-F238E27FC236}">
                <a16:creationId xmlns:a16="http://schemas.microsoft.com/office/drawing/2014/main" id="{6925A687-EF69-CD41-A0CF-71EAD59C07FA}"/>
              </a:ext>
            </a:extLst>
          </p:cNvPr>
          <p:cNvSpPr/>
          <p:nvPr/>
        </p:nvSpPr>
        <p:spPr>
          <a:xfrm>
            <a:off x="3810000" y="4238171"/>
            <a:ext cx="4608286" cy="26125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23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I3D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859380"/>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Inflating 2D CNNs to 3D, and bootstrapping 3D filters from 2D filters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Joao </a:t>
            </a:r>
            <a:r>
              <a:rPr lang="en-US" sz="2000" baseline="30000" dirty="0" err="1">
                <a:solidFill>
                  <a:schemeClr val="bg1"/>
                </a:solidFill>
              </a:rPr>
              <a:t>Carreira</a:t>
            </a:r>
            <a:r>
              <a:rPr lang="en-US" sz="2000" baseline="30000" dirty="0">
                <a:solidFill>
                  <a:schemeClr val="bg1"/>
                </a:solidFill>
              </a:rPr>
              <a:t> and Andrew Zisserman., Quo Vadis, Action Recognition? A New Model and the Kinetics Dataset, CVPR 2017</a:t>
            </a:r>
            <a:endParaRPr lang="en-US" sz="2000" dirty="0">
              <a:solidFill>
                <a:schemeClr val="bg1"/>
              </a:solidFill>
            </a:endParaRPr>
          </a:p>
        </p:txBody>
      </p:sp>
      <p:pic>
        <p:nvPicPr>
          <p:cNvPr id="4" name="Picture 3">
            <a:extLst>
              <a:ext uri="{FF2B5EF4-FFF2-40B4-BE49-F238E27FC236}">
                <a16:creationId xmlns:a16="http://schemas.microsoft.com/office/drawing/2014/main" id="{5D2E899E-D587-9644-8B22-97CD7364AA43}"/>
              </a:ext>
            </a:extLst>
          </p:cNvPr>
          <p:cNvPicPr>
            <a:picLocks noChangeAspect="1"/>
          </p:cNvPicPr>
          <p:nvPr/>
        </p:nvPicPr>
        <p:blipFill>
          <a:blip r:embed="rId3"/>
          <a:stretch>
            <a:fillRect/>
          </a:stretch>
        </p:blipFill>
        <p:spPr>
          <a:xfrm>
            <a:off x="1670175" y="1144712"/>
            <a:ext cx="8880231" cy="3647963"/>
          </a:xfrm>
          <a:prstGeom prst="rect">
            <a:avLst/>
          </a:prstGeom>
        </p:spPr>
      </p:pic>
    </p:spTree>
    <p:extLst>
      <p:ext uri="{BB962C8B-B14F-4D97-AF65-F5344CB8AC3E}">
        <p14:creationId xmlns:p14="http://schemas.microsoft.com/office/powerpoint/2010/main" val="104246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Non-local Neural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472189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non-local (self-attention) block to capture long-range temporal dependencies. </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Xiaolong</a:t>
            </a:r>
            <a:r>
              <a:rPr lang="en-US" sz="2000" baseline="30000" dirty="0">
                <a:solidFill>
                  <a:schemeClr val="bg1"/>
                </a:solidFill>
              </a:rPr>
              <a:t> Wang et al., Non-local Neural Networks, CVPR 2018</a:t>
            </a:r>
            <a:endParaRPr lang="en-US" sz="2000" dirty="0">
              <a:solidFill>
                <a:schemeClr val="bg1"/>
              </a:solidFill>
            </a:endParaRPr>
          </a:p>
        </p:txBody>
      </p:sp>
      <p:pic>
        <p:nvPicPr>
          <p:cNvPr id="7" name="Picture 6">
            <a:extLst>
              <a:ext uri="{FF2B5EF4-FFF2-40B4-BE49-F238E27FC236}">
                <a16:creationId xmlns:a16="http://schemas.microsoft.com/office/drawing/2014/main" id="{D8BDDAB5-E7A2-7E4C-BBC8-C9965675CB1A}"/>
              </a:ext>
            </a:extLst>
          </p:cNvPr>
          <p:cNvPicPr>
            <a:picLocks noChangeAspect="1"/>
          </p:cNvPicPr>
          <p:nvPr/>
        </p:nvPicPr>
        <p:blipFill>
          <a:blip r:embed="rId3"/>
          <a:stretch>
            <a:fillRect/>
          </a:stretch>
        </p:blipFill>
        <p:spPr>
          <a:xfrm>
            <a:off x="7108372" y="1174385"/>
            <a:ext cx="4165797" cy="3343319"/>
          </a:xfrm>
          <a:prstGeom prst="rect">
            <a:avLst/>
          </a:prstGeom>
        </p:spPr>
      </p:pic>
      <p:pic>
        <p:nvPicPr>
          <p:cNvPr id="8" name="Picture 7">
            <a:extLst>
              <a:ext uri="{FF2B5EF4-FFF2-40B4-BE49-F238E27FC236}">
                <a16:creationId xmlns:a16="http://schemas.microsoft.com/office/drawing/2014/main" id="{59F64EE8-AE09-2249-9BBA-B72276E57205}"/>
              </a:ext>
            </a:extLst>
          </p:cNvPr>
          <p:cNvPicPr>
            <a:picLocks noChangeAspect="1"/>
          </p:cNvPicPr>
          <p:nvPr/>
        </p:nvPicPr>
        <p:blipFill>
          <a:blip r:embed="rId4"/>
          <a:stretch>
            <a:fillRect/>
          </a:stretch>
        </p:blipFill>
        <p:spPr>
          <a:xfrm>
            <a:off x="917831" y="1174386"/>
            <a:ext cx="5549100" cy="3343319"/>
          </a:xfrm>
          <a:prstGeom prst="rect">
            <a:avLst/>
          </a:prstGeom>
        </p:spPr>
      </p:pic>
    </p:spTree>
    <p:extLst>
      <p:ext uri="{BB962C8B-B14F-4D97-AF65-F5344CB8AC3E}">
        <p14:creationId xmlns:p14="http://schemas.microsoft.com/office/powerpoint/2010/main" val="38013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graphicFrame>
        <p:nvGraphicFramePr>
          <p:cNvPr id="2" name="Table 1">
            <a:extLst>
              <a:ext uri="{FF2B5EF4-FFF2-40B4-BE49-F238E27FC236}">
                <a16:creationId xmlns:a16="http://schemas.microsoft.com/office/drawing/2014/main" id="{0DE4FE98-CEC5-E84B-853E-CB4294E1EBB7}"/>
              </a:ext>
            </a:extLst>
          </p:cNvPr>
          <p:cNvGraphicFramePr>
            <a:graphicFrameLocks noGrp="1"/>
          </p:cNvGraphicFramePr>
          <p:nvPr>
            <p:extLst>
              <p:ext uri="{D42A27DB-BD31-4B8C-83A1-F6EECF244321}">
                <p14:modId xmlns:p14="http://schemas.microsoft.com/office/powerpoint/2010/main" val="2137415037"/>
              </p:ext>
            </p:extLst>
          </p:nvPr>
        </p:nvGraphicFramePr>
        <p:xfrm>
          <a:off x="1659049" y="1178531"/>
          <a:ext cx="8873892" cy="3671240"/>
        </p:xfrm>
        <a:graphic>
          <a:graphicData uri="http://schemas.openxmlformats.org/drawingml/2006/table">
            <a:tbl>
              <a:tblPr firstRow="1" bandRow="1">
                <a:tableStyleId>{0505E3EF-67EA-436B-97B2-0124C06EBD24}</a:tableStyleId>
              </a:tblPr>
              <a:tblGrid>
                <a:gridCol w="2218473">
                  <a:extLst>
                    <a:ext uri="{9D8B030D-6E8A-4147-A177-3AD203B41FA5}">
                      <a16:colId xmlns:a16="http://schemas.microsoft.com/office/drawing/2014/main" val="580977058"/>
                    </a:ext>
                  </a:extLst>
                </a:gridCol>
                <a:gridCol w="2628782">
                  <a:extLst>
                    <a:ext uri="{9D8B030D-6E8A-4147-A177-3AD203B41FA5}">
                      <a16:colId xmlns:a16="http://schemas.microsoft.com/office/drawing/2014/main" val="4082050106"/>
                    </a:ext>
                  </a:extLst>
                </a:gridCol>
                <a:gridCol w="1808164">
                  <a:extLst>
                    <a:ext uri="{9D8B030D-6E8A-4147-A177-3AD203B41FA5}">
                      <a16:colId xmlns:a16="http://schemas.microsoft.com/office/drawing/2014/main" val="3573691120"/>
                    </a:ext>
                  </a:extLst>
                </a:gridCol>
                <a:gridCol w="2218473">
                  <a:extLst>
                    <a:ext uri="{9D8B030D-6E8A-4147-A177-3AD203B41FA5}">
                      <a16:colId xmlns:a16="http://schemas.microsoft.com/office/drawing/2014/main" val="716536586"/>
                    </a:ext>
                  </a:extLst>
                </a:gridCol>
              </a:tblGrid>
              <a:tr h="513695">
                <a:tc>
                  <a:txBody>
                    <a:bodyPr/>
                    <a:lstStyle/>
                    <a:p>
                      <a:pPr algn="ctr"/>
                      <a:r>
                        <a:rPr lang="en-US" dirty="0"/>
                        <a:t>Method</a:t>
                      </a:r>
                    </a:p>
                  </a:txBody>
                  <a:tcPr/>
                </a:tc>
                <a:tc>
                  <a:txBody>
                    <a:bodyPr/>
                    <a:lstStyle/>
                    <a:p>
                      <a:pPr algn="ctr"/>
                      <a:r>
                        <a:rPr lang="en-US" dirty="0"/>
                        <a:t>Metric</a:t>
                      </a:r>
                    </a:p>
                  </a:txBody>
                  <a:tcPr/>
                </a:tc>
                <a:tc>
                  <a:txBody>
                    <a:bodyPr/>
                    <a:lstStyle/>
                    <a:p>
                      <a:pPr algn="ctr"/>
                      <a:r>
                        <a:rPr lang="en-US" dirty="0" err="1"/>
                        <a:t>GluonCV</a:t>
                      </a:r>
                      <a:endParaRPr lang="en-US" dirty="0"/>
                    </a:p>
                  </a:txBody>
                  <a:tcPr/>
                </a:tc>
                <a:tc>
                  <a:txBody>
                    <a:bodyPr/>
                    <a:lstStyle/>
                    <a:p>
                      <a:pPr algn="ctr"/>
                      <a:r>
                        <a:rPr lang="en-US" dirty="0"/>
                        <a:t>Reference</a:t>
                      </a:r>
                    </a:p>
                  </a:txBody>
                  <a:tcPr/>
                </a:tc>
                <a:extLst>
                  <a:ext uri="{0D108BD9-81ED-4DB2-BD59-A6C34878D82A}">
                    <a16:rowId xmlns:a16="http://schemas.microsoft.com/office/drawing/2014/main" val="4108622115"/>
                  </a:ext>
                </a:extLst>
              </a:tr>
              <a:tr h="513695">
                <a:tc>
                  <a:txBody>
                    <a:bodyPr/>
                    <a:lstStyle/>
                    <a:p>
                      <a:pPr algn="ctr"/>
                      <a:r>
                        <a:rPr lang="en-US" dirty="0"/>
                        <a:t>TSN-VGG16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Top-1 acc on UCF101</a:t>
                      </a:r>
                    </a:p>
                  </a:txBody>
                  <a:tcPr/>
                </a:tc>
                <a:tc>
                  <a:txBody>
                    <a:bodyPr/>
                    <a:lstStyle/>
                    <a:p>
                      <a:pPr algn="ctr"/>
                      <a:r>
                        <a:rPr lang="en-US" dirty="0"/>
                        <a:t>83.4%</a:t>
                      </a:r>
                    </a:p>
                  </a:txBody>
                  <a:tcPr/>
                </a:tc>
                <a:tc>
                  <a:txBody>
                    <a:bodyPr/>
                    <a:lstStyle/>
                    <a:p>
                      <a:pPr algn="ctr"/>
                      <a:r>
                        <a:rPr lang="en-US" dirty="0"/>
                        <a:t>82.8 (TSN)</a:t>
                      </a:r>
                    </a:p>
                  </a:txBody>
                  <a:tcPr/>
                </a:tc>
                <a:extLst>
                  <a:ext uri="{0D108BD9-81ED-4DB2-BD59-A6C34878D82A}">
                    <a16:rowId xmlns:a16="http://schemas.microsoft.com/office/drawing/2014/main" val="3290222696"/>
                  </a:ext>
                </a:extLst>
              </a:tr>
              <a:tr h="513695">
                <a:tc>
                  <a:txBody>
                    <a:bodyPr/>
                    <a:lstStyle/>
                    <a:p>
                      <a:pPr algn="ctr"/>
                      <a:r>
                        <a:rPr lang="en-US" dirty="0"/>
                        <a:t>TSN-InceptionV3</a:t>
                      </a:r>
                    </a:p>
                  </a:txBody>
                  <a:tcPr/>
                </a:tc>
                <a:tc>
                  <a:txBody>
                    <a:bodyPr/>
                    <a:lstStyle/>
                    <a:p>
                      <a:pPr algn="ctr"/>
                      <a:r>
                        <a:rPr lang="en-US" dirty="0"/>
                        <a:t>Top-1 acc on Kinetics400</a:t>
                      </a:r>
                    </a:p>
                  </a:txBody>
                  <a:tcPr/>
                </a:tc>
                <a:tc>
                  <a:txBody>
                    <a:bodyPr/>
                    <a:lstStyle/>
                    <a:p>
                      <a:pPr algn="ctr"/>
                      <a:r>
                        <a:rPr lang="en-US" dirty="0"/>
                        <a:t>72.5%</a:t>
                      </a:r>
                    </a:p>
                  </a:txBody>
                  <a:tcPr/>
                </a:tc>
                <a:tc>
                  <a:txBody>
                    <a:bodyPr/>
                    <a:lstStyle/>
                    <a:p>
                      <a:pPr algn="ctr"/>
                      <a:r>
                        <a:rPr lang="en-US" dirty="0"/>
                        <a:t>72.5% (TSN)</a:t>
                      </a:r>
                    </a:p>
                  </a:txBody>
                  <a:tcPr/>
                </a:tc>
                <a:extLst>
                  <a:ext uri="{0D108BD9-81ED-4DB2-BD59-A6C34878D82A}">
                    <a16:rowId xmlns:a16="http://schemas.microsoft.com/office/drawing/2014/main" val="3865820423"/>
                  </a:ext>
                </a:extLst>
              </a:tr>
              <a:tr h="489261">
                <a:tc>
                  <a:txBody>
                    <a:bodyPr/>
                    <a:lstStyle/>
                    <a:p>
                      <a:pPr algn="ctr"/>
                      <a:r>
                        <a:rPr lang="en-US" dirty="0"/>
                        <a:t>I3D-InceptionV1</a:t>
                      </a:r>
                    </a:p>
                  </a:txBody>
                  <a:tcPr/>
                </a:tc>
                <a:tc>
                  <a:txBody>
                    <a:bodyPr/>
                    <a:lstStyle/>
                    <a:p>
                      <a:pPr algn="ctr"/>
                      <a:r>
                        <a:rPr lang="en-US" dirty="0"/>
                        <a:t>Top-1 acc on Kinetics400</a:t>
                      </a:r>
                    </a:p>
                  </a:txBody>
                  <a:tcPr/>
                </a:tc>
                <a:tc>
                  <a:txBody>
                    <a:bodyPr/>
                    <a:lstStyle/>
                    <a:p>
                      <a:pPr algn="ctr"/>
                      <a:r>
                        <a:rPr lang="en-US" dirty="0"/>
                        <a:t>71.7%</a:t>
                      </a:r>
                    </a:p>
                  </a:txBody>
                  <a:tcPr/>
                </a:tc>
                <a:tc>
                  <a:txBody>
                    <a:bodyPr/>
                    <a:lstStyle/>
                    <a:p>
                      <a:pPr algn="ctr"/>
                      <a:r>
                        <a:rPr lang="en-US" dirty="0"/>
                        <a:t>71.1% (paper)</a:t>
                      </a:r>
                    </a:p>
                  </a:txBody>
                  <a:tcPr/>
                </a:tc>
                <a:extLst>
                  <a:ext uri="{0D108BD9-81ED-4DB2-BD59-A6C34878D82A}">
                    <a16:rowId xmlns:a16="http://schemas.microsoft.com/office/drawing/2014/main" val="168465983"/>
                  </a:ext>
                </a:extLst>
              </a:tr>
              <a:tr h="477613">
                <a:tc>
                  <a:txBody>
                    <a:bodyPr/>
                    <a:lstStyle/>
                    <a:p>
                      <a:pPr algn="ctr"/>
                      <a:r>
                        <a:rPr lang="en-US" dirty="0"/>
                        <a:t>I3D-ResNet50</a:t>
                      </a:r>
                    </a:p>
                  </a:txBody>
                  <a:tcPr/>
                </a:tc>
                <a:tc>
                  <a:txBody>
                    <a:bodyPr/>
                    <a:lstStyle/>
                    <a:p>
                      <a:pPr algn="ctr"/>
                      <a:r>
                        <a:rPr lang="en-US" dirty="0"/>
                        <a:t>Top-1 acc on Kinetics400</a:t>
                      </a:r>
                    </a:p>
                  </a:txBody>
                  <a:tcPr/>
                </a:tc>
                <a:tc>
                  <a:txBody>
                    <a:bodyPr/>
                    <a:lstStyle/>
                    <a:p>
                      <a:pPr algn="ctr"/>
                      <a:r>
                        <a:rPr lang="en-US" dirty="0"/>
                        <a:t>73.6%</a:t>
                      </a:r>
                    </a:p>
                  </a:txBody>
                  <a:tcPr/>
                </a:tc>
                <a:tc>
                  <a:txBody>
                    <a:bodyPr/>
                    <a:lstStyle/>
                    <a:p>
                      <a:pPr algn="ctr"/>
                      <a:r>
                        <a:rPr lang="en-US" dirty="0"/>
                        <a:t>72.9% (</a:t>
                      </a:r>
                      <a:r>
                        <a:rPr lang="en-US" dirty="0" err="1"/>
                        <a:t>MMAction</a:t>
                      </a:r>
                      <a:r>
                        <a:rPr lang="en-US" dirty="0"/>
                        <a:t>)</a:t>
                      </a:r>
                    </a:p>
                  </a:txBody>
                  <a:tcPr/>
                </a:tc>
                <a:extLst>
                  <a:ext uri="{0D108BD9-81ED-4DB2-BD59-A6C34878D82A}">
                    <a16:rowId xmlns:a16="http://schemas.microsoft.com/office/drawing/2014/main" val="966453985"/>
                  </a:ext>
                </a:extLst>
              </a:tr>
              <a:tr h="523201">
                <a:tc>
                  <a:txBody>
                    <a:bodyPr/>
                    <a:lstStyle/>
                    <a:p>
                      <a:pPr algn="ctr"/>
                      <a:r>
                        <a:rPr lang="en-US" dirty="0"/>
                        <a:t>I3D-NL-ResNet101</a:t>
                      </a:r>
                    </a:p>
                  </a:txBody>
                  <a:tcPr/>
                </a:tc>
                <a:tc>
                  <a:txBody>
                    <a:bodyPr/>
                    <a:lstStyle/>
                    <a:p>
                      <a:pPr algn="ctr"/>
                      <a:r>
                        <a:rPr lang="en-US" dirty="0"/>
                        <a:t>Top-1 acc on Kinetics400</a:t>
                      </a:r>
                    </a:p>
                  </a:txBody>
                  <a:tcPr/>
                </a:tc>
                <a:tc>
                  <a:txBody>
                    <a:bodyPr/>
                    <a:lstStyle/>
                    <a:p>
                      <a:pPr algn="ctr"/>
                      <a:r>
                        <a:rPr lang="en-US" dirty="0"/>
                        <a:t>75.3%</a:t>
                      </a:r>
                    </a:p>
                  </a:txBody>
                  <a:tcPr/>
                </a:tc>
                <a:tc>
                  <a:txBody>
                    <a:bodyPr/>
                    <a:lstStyle/>
                    <a:p>
                      <a:pPr algn="ctr"/>
                      <a:r>
                        <a:rPr lang="en-US" dirty="0"/>
                        <a:t>76.0% (paper)</a:t>
                      </a:r>
                    </a:p>
                  </a:txBody>
                  <a:tcPr/>
                </a:tc>
                <a:extLst>
                  <a:ext uri="{0D108BD9-81ED-4DB2-BD59-A6C34878D82A}">
                    <a16:rowId xmlns:a16="http://schemas.microsoft.com/office/drawing/2014/main" val="3967881177"/>
                  </a:ext>
                </a:extLst>
              </a:tr>
              <a:tr h="238090">
                <a:tc>
                  <a:txBody>
                    <a:bodyPr/>
                    <a:lstStyle/>
                    <a:p>
                      <a:pPr algn="ctr"/>
                      <a:r>
                        <a:rPr lang="en-US" dirty="0"/>
                        <a:t>TSN-ResNet50</a:t>
                      </a:r>
                    </a:p>
                  </a:txBody>
                  <a:tcPr/>
                </a:tc>
                <a:tc>
                  <a:txBody>
                    <a:bodyPr/>
                    <a:lstStyle/>
                    <a:p>
                      <a:pPr algn="ctr"/>
                      <a:r>
                        <a:rPr lang="en-US" dirty="0"/>
                        <a:t>Top-1 acc on something-something-v2</a:t>
                      </a:r>
                    </a:p>
                  </a:txBody>
                  <a:tcPr/>
                </a:tc>
                <a:tc>
                  <a:txBody>
                    <a:bodyPr/>
                    <a:lstStyle/>
                    <a:p>
                      <a:pPr algn="ctr"/>
                      <a:r>
                        <a:rPr lang="en-US" dirty="0"/>
                        <a:t>35.5%</a:t>
                      </a:r>
                    </a:p>
                  </a:txBody>
                  <a:tcPr/>
                </a:tc>
                <a:tc>
                  <a:txBody>
                    <a:bodyPr/>
                    <a:lstStyle/>
                    <a:p>
                      <a:pPr algn="ctr"/>
                      <a:r>
                        <a:rPr lang="en-US" dirty="0"/>
                        <a:t>30.0% (</a:t>
                      </a:r>
                      <a:r>
                        <a:rPr lang="en-US" altLang="zh-CN" dirty="0"/>
                        <a:t>paper</a:t>
                      </a:r>
                      <a:r>
                        <a:rPr lang="en-US" dirty="0"/>
                        <a:t>)</a:t>
                      </a:r>
                    </a:p>
                  </a:txBody>
                  <a:tcPr/>
                </a:tc>
                <a:extLst>
                  <a:ext uri="{0D108BD9-81ED-4DB2-BD59-A6C34878D82A}">
                    <a16:rowId xmlns:a16="http://schemas.microsoft.com/office/drawing/2014/main" val="3569430603"/>
                  </a:ext>
                </a:extLst>
              </a:tr>
            </a:tbl>
          </a:graphicData>
        </a:graphic>
      </p:graphicFrame>
      <p:sp>
        <p:nvSpPr>
          <p:cNvPr id="3" name="TextBox 2">
            <a:extLst>
              <a:ext uri="{FF2B5EF4-FFF2-40B4-BE49-F238E27FC236}">
                <a16:creationId xmlns:a16="http://schemas.microsoft.com/office/drawing/2014/main" id="{5F8752F3-9D94-A443-83F6-793FBF50ED5C}"/>
              </a:ext>
            </a:extLst>
          </p:cNvPr>
          <p:cNvSpPr txBox="1"/>
          <p:nvPr/>
        </p:nvSpPr>
        <p:spPr>
          <a:xfrm>
            <a:off x="3309944" y="5226446"/>
            <a:ext cx="5572103" cy="954107"/>
          </a:xfrm>
          <a:prstGeom prst="rect">
            <a:avLst/>
          </a:prstGeom>
          <a:noFill/>
        </p:spPr>
        <p:txBody>
          <a:bodyPr wrap="none" rtlCol="0">
            <a:spAutoFit/>
          </a:bodyPr>
          <a:lstStyle/>
          <a:p>
            <a:r>
              <a:rPr lang="en-US" sz="2800" dirty="0">
                <a:solidFill>
                  <a:schemeClr val="bg1"/>
                </a:solidFill>
              </a:rPr>
              <a:t>SOTA pre-trained models (RGB input)</a:t>
            </a:r>
          </a:p>
          <a:p>
            <a:endParaRPr lang="en-US" sz="2800" dirty="0">
              <a:solidFill>
                <a:schemeClr val="bg1"/>
              </a:solidFill>
            </a:endParaRPr>
          </a:p>
        </p:txBody>
      </p:sp>
    </p:spTree>
    <p:extLst>
      <p:ext uri="{BB962C8B-B14F-4D97-AF65-F5344CB8AC3E}">
        <p14:creationId xmlns:p14="http://schemas.microsoft.com/office/powerpoint/2010/main" val="37067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132667" y="153249"/>
            <a:ext cx="1192172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Implement SOTA Video Action Recognition Models with </a:t>
            </a:r>
            <a:r>
              <a:rPr lang="en-US" dirty="0" err="1"/>
              <a:t>GluonCV</a:t>
            </a:r>
            <a:endParaRPr lang="en-US" dirty="0"/>
          </a:p>
        </p:txBody>
      </p:sp>
      <p:sp>
        <p:nvSpPr>
          <p:cNvPr id="4" name="TextBox 3">
            <a:extLst>
              <a:ext uri="{FF2B5EF4-FFF2-40B4-BE49-F238E27FC236}">
                <a16:creationId xmlns:a16="http://schemas.microsoft.com/office/drawing/2014/main" id="{CD717414-1DB1-CB46-BD57-6F57A70CD99E}"/>
              </a:ext>
            </a:extLst>
          </p:cNvPr>
          <p:cNvSpPr txBox="1"/>
          <p:nvPr/>
        </p:nvSpPr>
        <p:spPr>
          <a:xfrm>
            <a:off x="5644234" y="864993"/>
            <a:ext cx="5641544" cy="5693866"/>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bg1"/>
                </a:solidFill>
              </a:rPr>
              <a:t>Data API</a:t>
            </a:r>
          </a:p>
          <a:p>
            <a:pPr marL="914400" lvl="1" indent="-457200">
              <a:buFont typeface="Arial" panose="020B0604020202020204" pitchFamily="34" charset="0"/>
              <a:buChar char="•"/>
            </a:pPr>
            <a:r>
              <a:rPr lang="en-US" sz="2800" dirty="0">
                <a:solidFill>
                  <a:schemeClr val="bg1"/>
                </a:solidFill>
              </a:rPr>
              <a:t>Automated data preparation</a:t>
            </a:r>
          </a:p>
          <a:p>
            <a:pPr marL="914400" lvl="1" indent="-457200">
              <a:buFont typeface="Arial" panose="020B0604020202020204" pitchFamily="34" charset="0"/>
              <a:buChar char="•"/>
            </a:pPr>
            <a:r>
              <a:rPr lang="en-US" sz="2800" dirty="0">
                <a:solidFill>
                  <a:schemeClr val="bg1"/>
                </a:solidFill>
              </a:rPr>
              <a:t>Dataset</a:t>
            </a:r>
          </a:p>
          <a:p>
            <a:pPr marL="914400" lvl="1" indent="-457200">
              <a:buFont typeface="Arial" panose="020B0604020202020204" pitchFamily="34" charset="0"/>
              <a:buChar char="•"/>
            </a:pPr>
            <a:r>
              <a:rPr lang="en-US" altLang="zh-CN" sz="2800" dirty="0">
                <a:solidFill>
                  <a:schemeClr val="bg1"/>
                </a:solidFill>
              </a:rPr>
              <a:t>Image/</a:t>
            </a:r>
            <a:r>
              <a:rPr lang="en-US" sz="2800" dirty="0">
                <a:solidFill>
                  <a:schemeClr val="bg1"/>
                </a:solidFill>
              </a:rPr>
              <a:t>Video </a:t>
            </a:r>
            <a:r>
              <a:rPr lang="en-US" sz="2800" dirty="0" err="1">
                <a:solidFill>
                  <a:schemeClr val="bg1"/>
                </a:solidFill>
              </a:rPr>
              <a:t>dataloader</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Transformation API</a:t>
            </a:r>
          </a:p>
          <a:p>
            <a:pPr marL="457200" indent="-457200">
              <a:buFont typeface="Arial" panose="020B0604020202020204" pitchFamily="34" charset="0"/>
              <a:buChar char="•"/>
            </a:pPr>
            <a:r>
              <a:rPr lang="en-US" sz="2800" dirty="0">
                <a:solidFill>
                  <a:schemeClr val="bg1"/>
                </a:solidFill>
              </a:rPr>
              <a:t>Metric API</a:t>
            </a:r>
          </a:p>
          <a:p>
            <a:pPr marL="457200" indent="-457200">
              <a:buFont typeface="Arial" panose="020B0604020202020204" pitchFamily="34" charset="0"/>
              <a:buChar char="•"/>
            </a:pPr>
            <a:r>
              <a:rPr lang="en-US" sz="2800" dirty="0">
                <a:solidFill>
                  <a:schemeClr val="bg1"/>
                </a:solidFill>
              </a:rPr>
              <a:t>Loss API</a:t>
            </a:r>
          </a:p>
          <a:p>
            <a:pPr marL="457200" indent="-457200">
              <a:buFont typeface="Arial" panose="020B0604020202020204" pitchFamily="34" charset="0"/>
              <a:buChar char="•"/>
            </a:pPr>
            <a:r>
              <a:rPr lang="en-US" sz="2800" dirty="0">
                <a:solidFill>
                  <a:schemeClr val="bg1"/>
                </a:solidFill>
              </a:rPr>
              <a:t>Pre-defined network architectures</a:t>
            </a:r>
          </a:p>
          <a:p>
            <a:pPr marL="914400" lvl="1" indent="-457200">
              <a:buFont typeface="Arial" panose="020B0604020202020204" pitchFamily="34" charset="0"/>
              <a:buChar char="•"/>
            </a:pPr>
            <a:r>
              <a:rPr lang="en-US" sz="2800" dirty="0">
                <a:solidFill>
                  <a:schemeClr val="bg1"/>
                </a:solidFill>
              </a:rPr>
              <a:t>Building-blocks</a:t>
            </a:r>
          </a:p>
          <a:p>
            <a:pPr marL="914400" lvl="1" indent="-457200">
              <a:buFont typeface="Arial" panose="020B0604020202020204" pitchFamily="34" charset="0"/>
              <a:buChar char="•"/>
            </a:pPr>
            <a:r>
              <a:rPr lang="en-US" sz="2800" dirty="0">
                <a:solidFill>
                  <a:schemeClr val="bg1"/>
                </a:solidFill>
              </a:rPr>
              <a:t>Custom Layers</a:t>
            </a:r>
          </a:p>
          <a:p>
            <a:pPr marL="457200" indent="-457200">
              <a:buFont typeface="Arial" panose="020B0604020202020204" pitchFamily="34" charset="0"/>
              <a:buChar char="•"/>
            </a:pPr>
            <a:r>
              <a:rPr lang="en-US" sz="2800" dirty="0">
                <a:solidFill>
                  <a:schemeClr val="bg1"/>
                </a:solidFill>
              </a:rPr>
              <a:t>Reproducible Experiments</a:t>
            </a:r>
          </a:p>
          <a:p>
            <a:pPr marL="914400" lvl="1" indent="-457200">
              <a:buFont typeface="Arial" panose="020B0604020202020204" pitchFamily="34" charset="0"/>
              <a:buChar char="•"/>
            </a:pPr>
            <a:r>
              <a:rPr lang="en-US" sz="2800" dirty="0">
                <a:solidFill>
                  <a:schemeClr val="bg1"/>
                </a:solidFill>
              </a:rPr>
              <a:t>Training Script</a:t>
            </a:r>
          </a:p>
          <a:p>
            <a:pPr marL="914400" lvl="1" indent="-457200">
              <a:buFont typeface="Arial" panose="020B0604020202020204" pitchFamily="34" charset="0"/>
              <a:buChar char="•"/>
            </a:pPr>
            <a:r>
              <a:rPr lang="en-US" sz="2800" dirty="0">
                <a:solidFill>
                  <a:schemeClr val="bg1"/>
                </a:solidFill>
              </a:rPr>
              <a:t>Configurations</a:t>
            </a:r>
          </a:p>
        </p:txBody>
      </p:sp>
      <p:sp>
        <p:nvSpPr>
          <p:cNvPr id="6" name="TextBox 5">
            <a:extLst>
              <a:ext uri="{FF2B5EF4-FFF2-40B4-BE49-F238E27FC236}">
                <a16:creationId xmlns:a16="http://schemas.microsoft.com/office/drawing/2014/main" id="{7D38279F-985F-F349-BB11-C0CF5464A676}"/>
              </a:ext>
            </a:extLst>
          </p:cNvPr>
          <p:cNvSpPr txBox="1"/>
          <p:nvPr/>
        </p:nvSpPr>
        <p:spPr>
          <a:xfrm>
            <a:off x="1548090" y="3034808"/>
            <a:ext cx="3202415" cy="523220"/>
          </a:xfrm>
          <a:prstGeom prst="rect">
            <a:avLst/>
          </a:prstGeom>
          <a:noFill/>
        </p:spPr>
        <p:txBody>
          <a:bodyPr wrap="none" rtlCol="0">
            <a:spAutoFit/>
          </a:bodyPr>
          <a:lstStyle/>
          <a:p>
            <a:r>
              <a:rPr lang="en-US" sz="2800" dirty="0">
                <a:solidFill>
                  <a:schemeClr val="bg1"/>
                </a:solidFill>
              </a:rPr>
              <a:t>Available in </a:t>
            </a:r>
            <a:r>
              <a:rPr lang="en-US" sz="2800" dirty="0" err="1">
                <a:solidFill>
                  <a:schemeClr val="bg1"/>
                </a:solidFill>
              </a:rPr>
              <a:t>GluonCV</a:t>
            </a:r>
            <a:endParaRPr lang="en-US" sz="2800" dirty="0">
              <a:solidFill>
                <a:schemeClr val="bg1"/>
              </a:solidFill>
            </a:endParaRPr>
          </a:p>
        </p:txBody>
      </p:sp>
    </p:spTree>
    <p:extLst>
      <p:ext uri="{BB962C8B-B14F-4D97-AF65-F5344CB8AC3E}">
        <p14:creationId xmlns:p14="http://schemas.microsoft.com/office/powerpoint/2010/main" val="29736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Fast Data Loading</a:t>
            </a:r>
          </a:p>
        </p:txBody>
      </p:sp>
      <p:sp>
        <p:nvSpPr>
          <p:cNvPr id="5" name="Content Placeholder 2">
            <a:extLst>
              <a:ext uri="{FF2B5EF4-FFF2-40B4-BE49-F238E27FC236}">
                <a16:creationId xmlns:a16="http://schemas.microsoft.com/office/drawing/2014/main" id="{0A7E16A5-46C0-4A41-904D-74D26C17AD88}"/>
              </a:ext>
            </a:extLst>
          </p:cNvPr>
          <p:cNvSpPr txBox="1">
            <a:spLocks/>
          </p:cNvSpPr>
          <p:nvPr/>
        </p:nvSpPr>
        <p:spPr>
          <a:xfrm>
            <a:off x="838197" y="14825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Our frame-based data loader is 1.3x faster than </a:t>
            </a:r>
            <a:r>
              <a:rPr lang="en-US" dirty="0" err="1">
                <a:solidFill>
                  <a:schemeClr val="bg1"/>
                </a:solidFill>
              </a:rPr>
              <a:t>mmaction</a:t>
            </a:r>
            <a:r>
              <a:rPr lang="zh-CN" altLang="en-US" dirty="0">
                <a:solidFill>
                  <a:schemeClr val="bg1"/>
                </a:solidFill>
              </a:rPr>
              <a:t> </a:t>
            </a:r>
            <a:r>
              <a:rPr lang="en-US" altLang="zh-CN" dirty="0">
                <a:solidFill>
                  <a:schemeClr val="bg1"/>
                </a:solidFill>
              </a:rPr>
              <a:t>toolkit</a:t>
            </a:r>
            <a:r>
              <a:rPr lang="en-US" dirty="0">
                <a:solidFill>
                  <a:schemeClr val="bg1"/>
                </a:solidFill>
              </a:rPr>
              <a:t> (</a:t>
            </a:r>
            <a:r>
              <a:rPr lang="en-US" dirty="0">
                <a:hlinkClick r:id="rId3"/>
              </a:rPr>
              <a:t>https://github.com/open-mmlab/mmaction</a:t>
            </a:r>
            <a:r>
              <a:rPr lang="en-US" dirty="0">
                <a:solidFill>
                  <a:schemeClr val="bg1"/>
                </a:solidFill>
              </a:rPr>
              <a:t>)</a:t>
            </a:r>
          </a:p>
          <a:p>
            <a:endParaRPr lang="en-US" dirty="0">
              <a:solidFill>
                <a:schemeClr val="bg1"/>
              </a:solidFill>
            </a:endParaRPr>
          </a:p>
          <a:p>
            <a:r>
              <a:rPr lang="en-US" dirty="0">
                <a:solidFill>
                  <a:schemeClr val="bg1"/>
                </a:solidFill>
              </a:rPr>
              <a:t>We also support loading videos directly during training. Our video loader (</a:t>
            </a:r>
            <a:r>
              <a:rPr lang="en-US" dirty="0" err="1">
                <a:solidFill>
                  <a:schemeClr val="bg1"/>
                </a:solidFill>
              </a:rPr>
              <a:t>decord</a:t>
            </a:r>
            <a:r>
              <a:rPr lang="en-US" dirty="0">
                <a:solidFill>
                  <a:schemeClr val="bg1"/>
                </a:solidFill>
              </a:rPr>
              <a:t>: </a:t>
            </a:r>
            <a:r>
              <a:rPr lang="en-US" dirty="0">
                <a:hlinkClick r:id="rId4"/>
              </a:rPr>
              <a:t>https://github.com/zhreshold/decord</a:t>
            </a:r>
            <a:r>
              <a:rPr lang="en-US" dirty="0">
                <a:solidFill>
                  <a:schemeClr val="bg1"/>
                </a:solidFill>
              </a:rPr>
              <a:t>) is 6 times faster than OpenCV “cv2.VideoCapture”.</a:t>
            </a:r>
          </a:p>
          <a:p>
            <a:endParaRPr lang="en-US" dirty="0">
              <a:solidFill>
                <a:schemeClr val="bg1"/>
              </a:solidFill>
            </a:endParaRPr>
          </a:p>
          <a:p>
            <a:r>
              <a:rPr lang="en-US" altLang="zh-CN" dirty="0">
                <a:solidFill>
                  <a:schemeClr val="bg1"/>
                </a:solidFill>
              </a:rPr>
              <a:t>Our</a:t>
            </a:r>
            <a:r>
              <a:rPr lang="zh-CN" altLang="en-US" dirty="0">
                <a:solidFill>
                  <a:schemeClr val="bg1"/>
                </a:solidFill>
              </a:rPr>
              <a:t> </a:t>
            </a:r>
            <a:r>
              <a:rPr lang="en-US" altLang="zh-CN" dirty="0">
                <a:solidFill>
                  <a:schemeClr val="bg1"/>
                </a:solidFill>
              </a:rPr>
              <a:t>code</a:t>
            </a:r>
            <a:r>
              <a:rPr lang="zh-CN" altLang="en-US" dirty="0">
                <a:solidFill>
                  <a:schemeClr val="bg1"/>
                </a:solidFill>
              </a:rPr>
              <a:t> </a:t>
            </a:r>
            <a:r>
              <a:rPr lang="en-US" altLang="zh-CN" dirty="0">
                <a:solidFill>
                  <a:schemeClr val="bg1"/>
                </a:solidFill>
              </a:rPr>
              <a:t>support</a:t>
            </a:r>
            <a:r>
              <a:rPr lang="zh-CN" altLang="en-US" dirty="0">
                <a:solidFill>
                  <a:schemeClr val="bg1"/>
                </a:solidFill>
              </a:rPr>
              <a:t> </a:t>
            </a:r>
            <a:r>
              <a:rPr lang="en-US" altLang="zh-CN" dirty="0">
                <a:solidFill>
                  <a:schemeClr val="bg1"/>
                </a:solidFill>
              </a:rPr>
              <a:t>distributed</a:t>
            </a:r>
            <a:r>
              <a:rPr lang="zh-CN" altLang="en-US" dirty="0">
                <a:solidFill>
                  <a:schemeClr val="bg1"/>
                </a:solidFill>
              </a:rPr>
              <a:t> </a:t>
            </a:r>
            <a:r>
              <a:rPr lang="en-US" altLang="zh-CN" dirty="0">
                <a:solidFill>
                  <a:schemeClr val="bg1"/>
                </a:solidFill>
              </a:rPr>
              <a:t>training</a:t>
            </a:r>
            <a:r>
              <a:rPr lang="zh-CN" altLang="en-US" dirty="0">
                <a:solidFill>
                  <a:schemeClr val="bg1"/>
                </a:solidFill>
              </a:rPr>
              <a:t> </a:t>
            </a:r>
            <a:r>
              <a:rPr lang="en-US" altLang="zh-CN" dirty="0">
                <a:solidFill>
                  <a:schemeClr val="bg1"/>
                </a:solidFill>
              </a:rPr>
              <a:t>across</a:t>
            </a:r>
            <a:r>
              <a:rPr lang="zh-CN" altLang="en-US" dirty="0">
                <a:solidFill>
                  <a:schemeClr val="bg1"/>
                </a:solidFill>
              </a:rPr>
              <a:t> </a:t>
            </a:r>
            <a:r>
              <a:rPr lang="en-US" altLang="zh-CN" dirty="0">
                <a:solidFill>
                  <a:schemeClr val="bg1"/>
                </a:solidFill>
              </a:rPr>
              <a:t>multiple</a:t>
            </a:r>
            <a:r>
              <a:rPr lang="zh-CN" altLang="en-US" dirty="0">
                <a:solidFill>
                  <a:schemeClr val="bg1"/>
                </a:solidFill>
              </a:rPr>
              <a:t> </a:t>
            </a:r>
            <a:r>
              <a:rPr lang="en-US" altLang="zh-CN" dirty="0">
                <a:solidFill>
                  <a:schemeClr val="bg1"/>
                </a:solidFill>
              </a:rPr>
              <a:t>machines.</a:t>
            </a:r>
            <a:r>
              <a:rPr lang="zh-CN" altLang="en-US" dirty="0">
                <a:solidFill>
                  <a:schemeClr val="bg1"/>
                </a:solidFill>
              </a:rPr>
              <a:t> </a:t>
            </a:r>
            <a:endParaRPr lang="en-US" dirty="0">
              <a:solidFill>
                <a:schemeClr val="bg1"/>
              </a:solidFill>
            </a:endParaRPr>
          </a:p>
          <a:p>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61627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Complete Model Zoo</a:t>
            </a:r>
          </a:p>
        </p:txBody>
      </p:sp>
      <p:sp>
        <p:nvSpPr>
          <p:cNvPr id="6" name="Rectangle 5">
            <a:extLst>
              <a:ext uri="{FF2B5EF4-FFF2-40B4-BE49-F238E27FC236}">
                <a16:creationId xmlns:a16="http://schemas.microsoft.com/office/drawing/2014/main" id="{D721EE49-2917-AC4F-A365-0FDBA0D51069}"/>
              </a:ext>
            </a:extLst>
          </p:cNvPr>
          <p:cNvSpPr/>
          <p:nvPr/>
        </p:nvSpPr>
        <p:spPr>
          <a:xfrm>
            <a:off x="2434079" y="1299906"/>
            <a:ext cx="4161657" cy="3416320"/>
          </a:xfrm>
          <a:prstGeom prst="rect">
            <a:avLst/>
          </a:prstGeom>
        </p:spPr>
        <p:txBody>
          <a:bodyPr wrap="square">
            <a:spAutoFit/>
          </a:bodyPr>
          <a:lstStyle/>
          <a:p>
            <a:pPr lvl="1"/>
            <a:r>
              <a:rPr lang="en-US" altLang="zh-CN" dirty="0">
                <a:solidFill>
                  <a:schemeClr val="accent6"/>
                </a:solidFill>
              </a:rPr>
              <a:t>Two-stream networks</a:t>
            </a:r>
          </a:p>
          <a:p>
            <a:pPr lvl="1"/>
            <a:r>
              <a:rPr lang="en-US" altLang="zh-CN" dirty="0">
                <a:solidFill>
                  <a:schemeClr val="accent6"/>
                </a:solidFill>
              </a:rPr>
              <a:t>TSN (temporal segment networks)</a:t>
            </a:r>
          </a:p>
          <a:p>
            <a:pPr lvl="1"/>
            <a:r>
              <a:rPr lang="en-US" altLang="zh-CN" dirty="0">
                <a:solidFill>
                  <a:schemeClr val="accent6"/>
                </a:solidFill>
              </a:rPr>
              <a:t>C3D</a:t>
            </a:r>
          </a:p>
          <a:p>
            <a:pPr lvl="1"/>
            <a:r>
              <a:rPr lang="en-US" altLang="zh-CN" dirty="0">
                <a:solidFill>
                  <a:schemeClr val="bg1"/>
                </a:solidFill>
              </a:rPr>
              <a:t>P3D</a:t>
            </a:r>
          </a:p>
          <a:p>
            <a:pPr lvl="1"/>
            <a:r>
              <a:rPr lang="en-US" altLang="zh-CN" dirty="0">
                <a:solidFill>
                  <a:schemeClr val="accent6"/>
                </a:solidFill>
              </a:rPr>
              <a:t>I3D</a:t>
            </a:r>
          </a:p>
          <a:p>
            <a:pPr lvl="1"/>
            <a:r>
              <a:rPr lang="en-US" altLang="zh-CN" dirty="0">
                <a:solidFill>
                  <a:schemeClr val="bg1"/>
                </a:solidFill>
              </a:rPr>
              <a:t>S3D</a:t>
            </a:r>
          </a:p>
          <a:p>
            <a:pPr lvl="1"/>
            <a:r>
              <a:rPr lang="en-US" altLang="zh-CN" dirty="0">
                <a:solidFill>
                  <a:schemeClr val="bg1"/>
                </a:solidFill>
              </a:rPr>
              <a:t>R(2+1)D</a:t>
            </a:r>
          </a:p>
          <a:p>
            <a:pPr lvl="1"/>
            <a:r>
              <a:rPr lang="en-US" altLang="zh-CN" dirty="0">
                <a:solidFill>
                  <a:schemeClr val="accent6"/>
                </a:solidFill>
              </a:rPr>
              <a:t>Non-local neural networks</a:t>
            </a:r>
          </a:p>
          <a:p>
            <a:pPr lvl="1"/>
            <a:r>
              <a:rPr lang="en-US" altLang="zh-CN" dirty="0">
                <a:solidFill>
                  <a:schemeClr val="bg1"/>
                </a:solidFill>
              </a:rPr>
              <a:t>TRN (temporal relation networks)</a:t>
            </a:r>
          </a:p>
          <a:p>
            <a:pPr lvl="1"/>
            <a:r>
              <a:rPr lang="en-US" altLang="zh-CN" dirty="0" err="1">
                <a:solidFill>
                  <a:schemeClr val="bg1"/>
                </a:solidFill>
              </a:rPr>
              <a:t>SlowFast</a:t>
            </a:r>
            <a:endParaRPr lang="en-US" altLang="zh-CN" dirty="0">
              <a:solidFill>
                <a:schemeClr val="bg1"/>
              </a:solidFill>
            </a:endParaRPr>
          </a:p>
          <a:p>
            <a:pPr lvl="1"/>
            <a:r>
              <a:rPr lang="en-US" altLang="zh-CN" dirty="0">
                <a:solidFill>
                  <a:schemeClr val="bg1"/>
                </a:solidFill>
              </a:rPr>
              <a:t>TSM (temporal shift module)</a:t>
            </a:r>
          </a:p>
          <a:p>
            <a:pPr lvl="1"/>
            <a:endParaRPr lang="en-US" altLang="zh-CN" dirty="0">
              <a:solidFill>
                <a:schemeClr val="bg1"/>
              </a:solidFill>
            </a:endParaRPr>
          </a:p>
        </p:txBody>
      </p:sp>
      <p:sp>
        <p:nvSpPr>
          <p:cNvPr id="7" name="Rectangle 6">
            <a:extLst>
              <a:ext uri="{FF2B5EF4-FFF2-40B4-BE49-F238E27FC236}">
                <a16:creationId xmlns:a16="http://schemas.microsoft.com/office/drawing/2014/main" id="{42D3F05F-EAAE-7449-823A-A4C7AD83C879}"/>
              </a:ext>
            </a:extLst>
          </p:cNvPr>
          <p:cNvSpPr/>
          <p:nvPr/>
        </p:nvSpPr>
        <p:spPr>
          <a:xfrm>
            <a:off x="7035871" y="1299906"/>
            <a:ext cx="4161657" cy="2585323"/>
          </a:xfrm>
          <a:prstGeom prst="rect">
            <a:avLst/>
          </a:prstGeom>
        </p:spPr>
        <p:txBody>
          <a:bodyPr wrap="square">
            <a:spAutoFit/>
          </a:bodyPr>
          <a:lstStyle/>
          <a:p>
            <a:pPr lvl="1"/>
            <a:r>
              <a:rPr lang="en-US" altLang="zh-CN" dirty="0">
                <a:solidFill>
                  <a:schemeClr val="accent6"/>
                </a:solidFill>
              </a:rPr>
              <a:t>UCF101</a:t>
            </a:r>
          </a:p>
          <a:p>
            <a:pPr lvl="1"/>
            <a:r>
              <a:rPr lang="en-US" altLang="zh-CN" dirty="0">
                <a:solidFill>
                  <a:schemeClr val="bg1"/>
                </a:solidFill>
              </a:rPr>
              <a:t>HMDB51</a:t>
            </a:r>
          </a:p>
          <a:p>
            <a:pPr lvl="1"/>
            <a:r>
              <a:rPr lang="en-US" altLang="zh-CN" dirty="0">
                <a:solidFill>
                  <a:schemeClr val="bg1"/>
                </a:solidFill>
              </a:rPr>
              <a:t>Sports1M </a:t>
            </a:r>
          </a:p>
          <a:p>
            <a:pPr lvl="1"/>
            <a:r>
              <a:rPr lang="en-US" altLang="zh-CN" dirty="0" err="1">
                <a:solidFill>
                  <a:schemeClr val="bg1"/>
                </a:solidFill>
              </a:rPr>
              <a:t>ActivityNet</a:t>
            </a:r>
            <a:endParaRPr lang="en-US" altLang="zh-CN" dirty="0">
              <a:solidFill>
                <a:schemeClr val="bg1"/>
              </a:solidFill>
            </a:endParaRPr>
          </a:p>
          <a:p>
            <a:pPr lvl="1"/>
            <a:r>
              <a:rPr lang="en-US" altLang="zh-CN" dirty="0">
                <a:solidFill>
                  <a:schemeClr val="bg1"/>
                </a:solidFill>
              </a:rPr>
              <a:t>Charades</a:t>
            </a:r>
          </a:p>
          <a:p>
            <a:pPr lvl="1"/>
            <a:r>
              <a:rPr lang="en-US" altLang="zh-CN" dirty="0">
                <a:solidFill>
                  <a:schemeClr val="accent6"/>
                </a:solidFill>
              </a:rPr>
              <a:t>Kinetics400/600/700</a:t>
            </a:r>
          </a:p>
          <a:p>
            <a:pPr lvl="1"/>
            <a:r>
              <a:rPr lang="en-US" altLang="zh-CN" dirty="0">
                <a:solidFill>
                  <a:schemeClr val="bg1"/>
                </a:solidFill>
              </a:rPr>
              <a:t>Moments in time</a:t>
            </a:r>
          </a:p>
          <a:p>
            <a:pPr lvl="1"/>
            <a:r>
              <a:rPr lang="en-US" altLang="zh-CN" dirty="0">
                <a:solidFill>
                  <a:schemeClr val="bg1"/>
                </a:solidFill>
              </a:rPr>
              <a:t>HACS</a:t>
            </a:r>
          </a:p>
          <a:p>
            <a:pPr lvl="1"/>
            <a:r>
              <a:rPr lang="en-US" altLang="zh-CN" dirty="0">
                <a:solidFill>
                  <a:schemeClr val="accent6"/>
                </a:solidFill>
              </a:rPr>
              <a:t>Something-something-v1/v2</a:t>
            </a:r>
          </a:p>
        </p:txBody>
      </p:sp>
      <p:sp>
        <p:nvSpPr>
          <p:cNvPr id="8" name="TextBox 7">
            <a:extLst>
              <a:ext uri="{FF2B5EF4-FFF2-40B4-BE49-F238E27FC236}">
                <a16:creationId xmlns:a16="http://schemas.microsoft.com/office/drawing/2014/main" id="{B2431186-826B-6947-BF33-E18FD1EFABB3}"/>
              </a:ext>
            </a:extLst>
          </p:cNvPr>
          <p:cNvSpPr txBox="1"/>
          <p:nvPr/>
        </p:nvSpPr>
        <p:spPr>
          <a:xfrm>
            <a:off x="3430029" y="4870551"/>
            <a:ext cx="6331413" cy="523220"/>
          </a:xfrm>
          <a:prstGeom prst="rect">
            <a:avLst/>
          </a:prstGeom>
          <a:noFill/>
        </p:spPr>
        <p:txBody>
          <a:bodyPr wrap="none" rtlCol="0">
            <a:spAutoFit/>
          </a:bodyPr>
          <a:lstStyle/>
          <a:p>
            <a:r>
              <a:rPr lang="en-US" sz="2800" dirty="0">
                <a:solidFill>
                  <a:schemeClr val="bg1"/>
                </a:solidFill>
              </a:rPr>
              <a:t>More are coming soon in the next release.</a:t>
            </a:r>
          </a:p>
        </p:txBody>
      </p:sp>
    </p:spTree>
    <p:extLst>
      <p:ext uri="{BB962C8B-B14F-4D97-AF65-F5344CB8AC3E}">
        <p14:creationId xmlns:p14="http://schemas.microsoft.com/office/powerpoint/2010/main" val="13929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1667C-B732-7F47-8471-FA3890A059A8}"/>
              </a:ext>
            </a:extLst>
          </p:cNvPr>
          <p:cNvSpPr txBox="1">
            <a:spLocks/>
          </p:cNvSpPr>
          <p:nvPr/>
        </p:nvSpPr>
        <p:spPr>
          <a:xfrm>
            <a:off x="625795" y="295327"/>
            <a:ext cx="10940405"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Why Use </a:t>
            </a:r>
            <a:r>
              <a:rPr lang="en-US" dirty="0" err="1"/>
              <a:t>GluonCV</a:t>
            </a:r>
            <a:r>
              <a:rPr lang="en-US" dirty="0"/>
              <a:t> Video Toolkit? </a:t>
            </a:r>
          </a:p>
        </p:txBody>
      </p:sp>
      <p:sp>
        <p:nvSpPr>
          <p:cNvPr id="11" name="TextBox 10">
            <a:extLst>
              <a:ext uri="{FF2B5EF4-FFF2-40B4-BE49-F238E27FC236}">
                <a16:creationId xmlns:a16="http://schemas.microsoft.com/office/drawing/2014/main" id="{CAAB37EF-204F-AF4E-A32E-D01EC998661B}"/>
              </a:ext>
            </a:extLst>
          </p:cNvPr>
          <p:cNvSpPr txBox="1"/>
          <p:nvPr/>
        </p:nvSpPr>
        <p:spPr>
          <a:xfrm>
            <a:off x="483080" y="1490109"/>
            <a:ext cx="11386868" cy="4247317"/>
          </a:xfrm>
          <a:prstGeom prst="rect">
            <a:avLst/>
          </a:prstGeom>
          <a:noFill/>
        </p:spPr>
        <p:txBody>
          <a:bodyPr wrap="square" rtlCol="0">
            <a:spAutoFit/>
          </a:bodyPr>
          <a:lstStyle/>
          <a:p>
            <a:r>
              <a:rPr lang="en-US" dirty="0">
                <a:solidFill>
                  <a:schemeClr val="bg1"/>
                </a:solidFill>
              </a:rPr>
              <a:t>Compared to existing open source toolkits for video classification (</a:t>
            </a:r>
            <a:r>
              <a:rPr lang="en-US" dirty="0" err="1">
                <a:solidFill>
                  <a:schemeClr val="bg1"/>
                </a:solidFill>
              </a:rPr>
              <a:t>MMAction</a:t>
            </a:r>
            <a:r>
              <a:rPr lang="en-US" dirty="0">
                <a:solidFill>
                  <a:schemeClr val="bg1"/>
                </a:solidFill>
              </a:rPr>
              <a:t>, </a:t>
            </a:r>
            <a:r>
              <a:rPr lang="en-US" dirty="0" err="1">
                <a:solidFill>
                  <a:schemeClr val="bg1"/>
                </a:solidFill>
              </a:rPr>
              <a:t>PyVideoResearch</a:t>
            </a:r>
            <a:r>
              <a:rPr lang="en-US" dirty="0">
                <a:solidFill>
                  <a:schemeClr val="bg1"/>
                </a:solidFill>
              </a:rPr>
              <a:t>, </a:t>
            </a:r>
            <a:r>
              <a:rPr lang="en-US" dirty="0" err="1">
                <a:solidFill>
                  <a:schemeClr val="bg1"/>
                </a:solidFill>
              </a:rPr>
              <a:t>TorchVision</a:t>
            </a:r>
            <a:r>
              <a:rPr lang="en-US" dirty="0">
                <a:solidFill>
                  <a:schemeClr val="bg1"/>
                </a:solidFill>
              </a:rPr>
              <a:t> 0.4 Video), </a:t>
            </a:r>
          </a:p>
          <a:p>
            <a:endParaRPr lang="en-US" dirty="0">
              <a:solidFill>
                <a:schemeClr val="bg1"/>
              </a:solidFill>
            </a:endParaRPr>
          </a:p>
          <a:p>
            <a:pPr marL="285750" indent="-285750">
              <a:buFontTx/>
              <a:buChar char="-"/>
            </a:pPr>
            <a:r>
              <a:rPr lang="en-US" dirty="0">
                <a:solidFill>
                  <a:schemeClr val="bg1"/>
                </a:solidFill>
              </a:rPr>
              <a:t>Our model zoo coverage is more complete (2D, 3D, 2+1D networks)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Fully reproducible results with training recipe and training logs</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Faster data loading for quick experiment iteration</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Detailed documentation and tutorials to get you started (feature extraction, fine-tuning, etc.)</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We support more datasets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Unified train/test script, easy to understand and modify</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Actively maintained</a:t>
            </a:r>
          </a:p>
        </p:txBody>
      </p:sp>
    </p:spTree>
    <p:extLst>
      <p:ext uri="{BB962C8B-B14F-4D97-AF65-F5344CB8AC3E}">
        <p14:creationId xmlns:p14="http://schemas.microsoft.com/office/powerpoint/2010/main" val="35285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25326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What’s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Recognize what action is the person doing in a video</a:t>
            </a:r>
          </a:p>
        </p:txBody>
      </p:sp>
      <p:pic>
        <p:nvPicPr>
          <p:cNvPr id="6" name="Picture 5">
            <a:extLst>
              <a:ext uri="{FF2B5EF4-FFF2-40B4-BE49-F238E27FC236}">
                <a16:creationId xmlns:a16="http://schemas.microsoft.com/office/drawing/2014/main" id="{A5FFB71F-D190-0547-ADC0-B86868A544F5}"/>
              </a:ext>
            </a:extLst>
          </p:cNvPr>
          <p:cNvPicPr>
            <a:picLocks noChangeAspect="1"/>
          </p:cNvPicPr>
          <p:nvPr/>
        </p:nvPicPr>
        <p:blipFill>
          <a:blip r:embed="rId2"/>
          <a:stretch>
            <a:fillRect/>
          </a:stretch>
        </p:blipFill>
        <p:spPr>
          <a:xfrm>
            <a:off x="3364124" y="2592557"/>
            <a:ext cx="5463752" cy="3072761"/>
          </a:xfrm>
          <a:prstGeom prst="rect">
            <a:avLst/>
          </a:prstGeom>
        </p:spPr>
      </p:pic>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403939"/>
            <a:ext cx="10515600" cy="1325563"/>
          </a:xfrm>
        </p:spPr>
        <p:txBody>
          <a:bodyPr/>
          <a:lstStyle/>
          <a:p>
            <a:r>
              <a:rPr lang="en-US" dirty="0">
                <a:solidFill>
                  <a:schemeClr val="bg1"/>
                </a:solidFill>
              </a:rPr>
              <a:t>Why video action recognition?</a:t>
            </a:r>
          </a:p>
        </p:txBody>
      </p:sp>
      <p:sp>
        <p:nvSpPr>
          <p:cNvPr id="3" name="Content Placeholder 2"/>
          <p:cNvSpPr>
            <a:spLocks noGrp="1"/>
          </p:cNvSpPr>
          <p:nvPr>
            <p:ph idx="4294967295"/>
          </p:nvPr>
        </p:nvSpPr>
        <p:spPr>
          <a:xfrm>
            <a:off x="838200" y="1836777"/>
            <a:ext cx="10515600" cy="4351338"/>
          </a:xfrm>
        </p:spPr>
        <p:txBody>
          <a:bodyPr/>
          <a:lstStyle/>
          <a:p>
            <a:r>
              <a:rPr lang="en-US" dirty="0">
                <a:solidFill>
                  <a:schemeClr val="bg1"/>
                </a:solidFill>
              </a:rPr>
              <a:t>Classification problem (with temporal dimension), serves as basis for various video tasks, such as video object detection, video </a:t>
            </a:r>
            <a:r>
              <a:rPr lang="en-US" altLang="zh-CN" dirty="0">
                <a:solidFill>
                  <a:schemeClr val="bg1"/>
                </a:solidFill>
              </a:rPr>
              <a:t>event</a:t>
            </a:r>
            <a:r>
              <a:rPr lang="zh-CN" altLang="en-US" dirty="0">
                <a:solidFill>
                  <a:schemeClr val="bg1"/>
                </a:solidFill>
              </a:rPr>
              <a:t> </a:t>
            </a:r>
            <a:r>
              <a:rPr lang="en-US" dirty="0">
                <a:solidFill>
                  <a:schemeClr val="bg1"/>
                </a:solidFill>
              </a:rPr>
              <a:t>localization, video retrieval, video recommendation, etc. </a:t>
            </a:r>
          </a:p>
          <a:p>
            <a:endParaRPr lang="en-US" dirty="0">
              <a:solidFill>
                <a:schemeClr val="bg1"/>
              </a:solidFill>
            </a:endParaRPr>
          </a:p>
          <a:p>
            <a:r>
              <a:rPr lang="en-US" dirty="0">
                <a:solidFill>
                  <a:schemeClr val="bg1"/>
                </a:solidFill>
              </a:rPr>
              <a:t>Useful applications, such as surveillance monitoring, robotics, gaming, human motion analysis, etc.</a:t>
            </a:r>
          </a:p>
          <a:p>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9234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bg1"/>
                </a:solidFill>
              </a:rPr>
              <a:t>Two-stream networks</a:t>
            </a:r>
          </a:p>
          <a:p>
            <a:pPr lvl="1"/>
            <a:r>
              <a:rPr lang="en-US" altLang="zh-CN" sz="2000" dirty="0">
                <a:solidFill>
                  <a:schemeClr val="bg1"/>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bg1"/>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bg1"/>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bg1"/>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bg1"/>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bg1"/>
                </a:solidFill>
              </a:rPr>
              <a:t>Something-something-v1/v2</a:t>
            </a:r>
          </a:p>
        </p:txBody>
      </p:sp>
    </p:spTree>
    <p:extLst>
      <p:ext uri="{BB962C8B-B14F-4D97-AF65-F5344CB8AC3E}">
        <p14:creationId xmlns:p14="http://schemas.microsoft.com/office/powerpoint/2010/main" val="34064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p:spPr>
        <p:txBody>
          <a:bodyPr/>
          <a:lstStyle/>
          <a:p>
            <a:r>
              <a:rPr lang="en-US" dirty="0">
                <a:solidFill>
                  <a:schemeClr val="bg1"/>
                </a:solidFill>
              </a:rPr>
              <a:t>Popular models and datasets</a:t>
            </a:r>
            <a:r>
              <a:rPr lang="zh-CN" altLang="en-US" dirty="0">
                <a:solidFill>
                  <a:schemeClr val="bg1"/>
                </a:solidFill>
              </a:rPr>
              <a:t> </a:t>
            </a:r>
            <a:r>
              <a:rPr lang="en-US" altLang="zh-CN" dirty="0">
                <a:solidFill>
                  <a:schemeClr val="bg1"/>
                </a:solidFill>
              </a:rPr>
              <a:t>(</a:t>
            </a:r>
            <a:r>
              <a:rPr lang="en-US" altLang="zh-CN" dirty="0">
                <a:solidFill>
                  <a:schemeClr val="accent6"/>
                </a:solidFill>
              </a:rPr>
              <a:t>what</a:t>
            </a:r>
            <a:r>
              <a:rPr lang="zh-CN" altLang="en-US" dirty="0">
                <a:solidFill>
                  <a:schemeClr val="accent6"/>
                </a:solidFill>
              </a:rPr>
              <a:t> </a:t>
            </a:r>
            <a:r>
              <a:rPr lang="en-US" altLang="zh-CN" dirty="0">
                <a:solidFill>
                  <a:schemeClr val="accent6"/>
                </a:solidFill>
              </a:rPr>
              <a:t>we</a:t>
            </a:r>
            <a:r>
              <a:rPr lang="zh-CN" altLang="en-US" dirty="0">
                <a:solidFill>
                  <a:schemeClr val="accent6"/>
                </a:solidFill>
              </a:rPr>
              <a:t> </a:t>
            </a:r>
            <a:r>
              <a:rPr lang="en-US" altLang="zh-CN" dirty="0">
                <a:solidFill>
                  <a:schemeClr val="accent6"/>
                </a:solidFill>
              </a:rPr>
              <a:t>have</a:t>
            </a:r>
            <a:r>
              <a:rPr lang="en-US" altLang="zh-CN" dirty="0">
                <a:solidFill>
                  <a:schemeClr val="bg1"/>
                </a:solidFill>
              </a:rPr>
              <a:t>)</a:t>
            </a:r>
            <a:endParaRPr lang="en-US" dirty="0">
              <a:solidFill>
                <a:schemeClr val="bg1"/>
              </a:solidFill>
            </a:endParaRPr>
          </a:p>
        </p:txBody>
      </p:sp>
      <p:sp>
        <p:nvSpPr>
          <p:cNvPr id="11" name="Rectangle 10">
            <a:extLst>
              <a:ext uri="{FF2B5EF4-FFF2-40B4-BE49-F238E27FC236}">
                <a16:creationId xmlns:a16="http://schemas.microsoft.com/office/drawing/2014/main" id="{F4D8E235-C952-9E44-AFD4-52D4FAF8F69E}"/>
              </a:ext>
            </a:extLst>
          </p:cNvPr>
          <p:cNvSpPr/>
          <p:nvPr/>
        </p:nvSpPr>
        <p:spPr>
          <a:xfrm>
            <a:off x="1395081" y="2206604"/>
            <a:ext cx="4161657" cy="3785652"/>
          </a:xfrm>
          <a:prstGeom prst="rect">
            <a:avLst/>
          </a:prstGeom>
        </p:spPr>
        <p:txBody>
          <a:bodyPr wrap="square">
            <a:spAutoFit/>
          </a:bodyPr>
          <a:lstStyle/>
          <a:p>
            <a:pPr lvl="1"/>
            <a:r>
              <a:rPr lang="en-US" altLang="zh-CN" sz="2000" dirty="0">
                <a:solidFill>
                  <a:schemeClr val="accent6"/>
                </a:solidFill>
              </a:rPr>
              <a:t>Two-stream networks</a:t>
            </a:r>
          </a:p>
          <a:p>
            <a:pPr lvl="1"/>
            <a:r>
              <a:rPr lang="en-US" altLang="zh-CN" sz="2000" dirty="0">
                <a:solidFill>
                  <a:schemeClr val="accent6"/>
                </a:solidFill>
              </a:rPr>
              <a:t>TSN (temporal segment networks)</a:t>
            </a:r>
          </a:p>
          <a:p>
            <a:pPr lvl="1"/>
            <a:r>
              <a:rPr lang="en-US" altLang="zh-CN" sz="2000" dirty="0">
                <a:solidFill>
                  <a:schemeClr val="bg1"/>
                </a:solidFill>
              </a:rPr>
              <a:t>C3D</a:t>
            </a:r>
          </a:p>
          <a:p>
            <a:pPr lvl="1"/>
            <a:r>
              <a:rPr lang="en-US" altLang="zh-CN" sz="2000" dirty="0">
                <a:solidFill>
                  <a:schemeClr val="bg1"/>
                </a:solidFill>
              </a:rPr>
              <a:t>P3D</a:t>
            </a:r>
          </a:p>
          <a:p>
            <a:pPr lvl="1"/>
            <a:r>
              <a:rPr lang="en-US" altLang="zh-CN" sz="2000" dirty="0">
                <a:solidFill>
                  <a:schemeClr val="accent6"/>
                </a:solidFill>
              </a:rPr>
              <a:t>I3D</a:t>
            </a:r>
          </a:p>
          <a:p>
            <a:pPr lvl="1"/>
            <a:r>
              <a:rPr lang="en-US" altLang="zh-CN" sz="2000" dirty="0">
                <a:solidFill>
                  <a:schemeClr val="bg1"/>
                </a:solidFill>
              </a:rPr>
              <a:t>S3D</a:t>
            </a:r>
          </a:p>
          <a:p>
            <a:pPr lvl="1"/>
            <a:r>
              <a:rPr lang="en-US" altLang="zh-CN" sz="2000" dirty="0">
                <a:solidFill>
                  <a:schemeClr val="bg1"/>
                </a:solidFill>
              </a:rPr>
              <a:t>R(2+1)D</a:t>
            </a:r>
          </a:p>
          <a:p>
            <a:pPr lvl="1"/>
            <a:r>
              <a:rPr lang="en-US" altLang="zh-CN" sz="2000" dirty="0">
                <a:solidFill>
                  <a:schemeClr val="accent6"/>
                </a:solidFill>
              </a:rPr>
              <a:t>Non-local neural networks</a:t>
            </a:r>
          </a:p>
          <a:p>
            <a:pPr lvl="1"/>
            <a:r>
              <a:rPr lang="en-US" altLang="zh-CN" sz="2000" dirty="0">
                <a:solidFill>
                  <a:schemeClr val="bg1"/>
                </a:solidFill>
              </a:rPr>
              <a:t>TRN (temporal relation networks)</a:t>
            </a:r>
          </a:p>
          <a:p>
            <a:pPr lvl="1"/>
            <a:r>
              <a:rPr lang="en-US" altLang="zh-CN" sz="2000" dirty="0" err="1">
                <a:solidFill>
                  <a:schemeClr val="bg1"/>
                </a:solidFill>
              </a:rPr>
              <a:t>SlowFast</a:t>
            </a:r>
            <a:endParaRPr lang="en-US" altLang="zh-CN" sz="2000" dirty="0">
              <a:solidFill>
                <a:schemeClr val="bg1"/>
              </a:solidFill>
            </a:endParaRPr>
          </a:p>
          <a:p>
            <a:pPr lvl="1"/>
            <a:r>
              <a:rPr lang="en-US" altLang="zh-CN" sz="2000" dirty="0">
                <a:solidFill>
                  <a:schemeClr val="bg1"/>
                </a:solidFill>
              </a:rPr>
              <a:t>TSM (temporal shift module)</a:t>
            </a:r>
          </a:p>
          <a:p>
            <a:pPr lvl="1"/>
            <a:endParaRPr lang="en-US" altLang="zh-CN" sz="2000" dirty="0">
              <a:solidFill>
                <a:schemeClr val="bg1"/>
              </a:solidFill>
            </a:endParaRPr>
          </a:p>
        </p:txBody>
      </p:sp>
      <p:sp>
        <p:nvSpPr>
          <p:cNvPr id="12" name="Rectangle 11">
            <a:extLst>
              <a:ext uri="{FF2B5EF4-FFF2-40B4-BE49-F238E27FC236}">
                <a16:creationId xmlns:a16="http://schemas.microsoft.com/office/drawing/2014/main" id="{4E5B22B8-EADE-CC4F-B694-434AA945EBE2}"/>
              </a:ext>
            </a:extLst>
          </p:cNvPr>
          <p:cNvSpPr/>
          <p:nvPr/>
        </p:nvSpPr>
        <p:spPr>
          <a:xfrm>
            <a:off x="6523927" y="2206604"/>
            <a:ext cx="4161657" cy="2862322"/>
          </a:xfrm>
          <a:prstGeom prst="rect">
            <a:avLst/>
          </a:prstGeom>
        </p:spPr>
        <p:txBody>
          <a:bodyPr wrap="square">
            <a:spAutoFit/>
          </a:bodyPr>
          <a:lstStyle/>
          <a:p>
            <a:pPr lvl="1"/>
            <a:r>
              <a:rPr lang="en-US" altLang="zh-CN" sz="2000" dirty="0">
                <a:solidFill>
                  <a:schemeClr val="accent6"/>
                </a:solidFill>
              </a:rPr>
              <a:t>UCF101</a:t>
            </a:r>
          </a:p>
          <a:p>
            <a:pPr lvl="1"/>
            <a:r>
              <a:rPr lang="en-US" altLang="zh-CN" sz="2000" dirty="0">
                <a:solidFill>
                  <a:schemeClr val="bg1"/>
                </a:solidFill>
              </a:rPr>
              <a:t>HMDB51</a:t>
            </a:r>
          </a:p>
          <a:p>
            <a:pPr lvl="1"/>
            <a:r>
              <a:rPr lang="en-US" altLang="zh-CN" sz="2000" dirty="0">
                <a:solidFill>
                  <a:schemeClr val="bg1"/>
                </a:solidFill>
              </a:rPr>
              <a:t>Sports1M </a:t>
            </a:r>
          </a:p>
          <a:p>
            <a:pPr lvl="1"/>
            <a:r>
              <a:rPr lang="en-US" altLang="zh-CN" sz="2000" dirty="0" err="1">
                <a:solidFill>
                  <a:schemeClr val="bg1"/>
                </a:solidFill>
              </a:rPr>
              <a:t>ActivityNet</a:t>
            </a:r>
            <a:endParaRPr lang="en-US" altLang="zh-CN" sz="2000" dirty="0">
              <a:solidFill>
                <a:schemeClr val="bg1"/>
              </a:solidFill>
            </a:endParaRPr>
          </a:p>
          <a:p>
            <a:pPr lvl="1"/>
            <a:r>
              <a:rPr lang="en-US" altLang="zh-CN" sz="2000" dirty="0">
                <a:solidFill>
                  <a:schemeClr val="bg1"/>
                </a:solidFill>
              </a:rPr>
              <a:t>Charades</a:t>
            </a:r>
          </a:p>
          <a:p>
            <a:pPr lvl="1"/>
            <a:r>
              <a:rPr lang="en-US" altLang="zh-CN" sz="2000" dirty="0">
                <a:solidFill>
                  <a:schemeClr val="accent6"/>
                </a:solidFill>
              </a:rPr>
              <a:t>Kinetics400/600/700</a:t>
            </a:r>
          </a:p>
          <a:p>
            <a:pPr lvl="1"/>
            <a:r>
              <a:rPr lang="en-US" altLang="zh-CN" sz="2000" dirty="0">
                <a:solidFill>
                  <a:schemeClr val="bg1"/>
                </a:solidFill>
              </a:rPr>
              <a:t>Moments in time</a:t>
            </a:r>
          </a:p>
          <a:p>
            <a:pPr lvl="1"/>
            <a:r>
              <a:rPr lang="en-US" altLang="zh-CN" sz="2000" dirty="0">
                <a:solidFill>
                  <a:schemeClr val="bg1"/>
                </a:solidFill>
              </a:rPr>
              <a:t>HACS</a:t>
            </a:r>
          </a:p>
          <a:p>
            <a:pPr lvl="1"/>
            <a:r>
              <a:rPr lang="en-US" altLang="zh-CN" sz="2000" dirty="0">
                <a:solidFill>
                  <a:schemeClr val="accent6"/>
                </a:solidFill>
              </a:rPr>
              <a:t>Something-something-v1/v2</a:t>
            </a:r>
          </a:p>
        </p:txBody>
      </p:sp>
    </p:spTree>
    <p:extLst>
      <p:ext uri="{BB962C8B-B14F-4D97-AF65-F5344CB8AC3E}">
        <p14:creationId xmlns:p14="http://schemas.microsoft.com/office/powerpoint/2010/main" val="28371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9" y="38286"/>
            <a:ext cx="10515600" cy="1325563"/>
          </a:xfrm>
        </p:spPr>
        <p:txBody>
          <a:bodyPr/>
          <a:lstStyle/>
          <a:p>
            <a:pPr algn="ctr"/>
            <a:r>
              <a:rPr lang="en-US" altLang="zh-CN" dirty="0">
                <a:solidFill>
                  <a:schemeClr val="bg1"/>
                </a:solidFill>
              </a:rPr>
              <a:t>Two Stream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841538" y="4365458"/>
            <a:ext cx="8508922"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optical flow to introduce temporal information</a:t>
            </a:r>
          </a:p>
        </p:txBody>
      </p:sp>
      <p:pic>
        <p:nvPicPr>
          <p:cNvPr id="3" name="Picture 2">
            <a:extLst>
              <a:ext uri="{FF2B5EF4-FFF2-40B4-BE49-F238E27FC236}">
                <a16:creationId xmlns:a16="http://schemas.microsoft.com/office/drawing/2014/main" id="{396D3AF6-BC47-1A45-91F5-7E3B24B27649}"/>
              </a:ext>
            </a:extLst>
          </p:cNvPr>
          <p:cNvPicPr>
            <a:picLocks noChangeAspect="1"/>
          </p:cNvPicPr>
          <p:nvPr/>
        </p:nvPicPr>
        <p:blipFill>
          <a:blip r:embed="rId3"/>
          <a:stretch>
            <a:fillRect/>
          </a:stretch>
        </p:blipFill>
        <p:spPr>
          <a:xfrm>
            <a:off x="1987621" y="1286242"/>
            <a:ext cx="8216756" cy="2861490"/>
          </a:xfrm>
          <a:prstGeom prst="rect">
            <a:avLst/>
          </a:prstGeom>
        </p:spPr>
      </p:pic>
      <p:sp>
        <p:nvSpPr>
          <p:cNvPr id="7" name="Rectangle 6">
            <a:extLst>
              <a:ext uri="{FF2B5EF4-FFF2-40B4-BE49-F238E27FC236}">
                <a16:creationId xmlns:a16="http://schemas.microsoft.com/office/drawing/2014/main" id="{E42510DE-2C66-C24C-BF56-87B2AC0961A2}"/>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Karen </a:t>
            </a:r>
            <a:r>
              <a:rPr lang="en-US" sz="2000" baseline="30000" dirty="0" err="1">
                <a:solidFill>
                  <a:schemeClr val="bg1"/>
                </a:solidFill>
              </a:rPr>
              <a:t>Simonyan</a:t>
            </a:r>
            <a:r>
              <a:rPr lang="en-US" sz="2000" baseline="30000" dirty="0">
                <a:solidFill>
                  <a:schemeClr val="bg1"/>
                </a:solidFill>
              </a:rPr>
              <a:t> and Andrew Zisserman, Two-Stream Convolutional Networks for Action Recognition in Videos, </a:t>
            </a:r>
            <a:r>
              <a:rPr lang="en-US" sz="2000" baseline="30000" dirty="0" err="1">
                <a:solidFill>
                  <a:schemeClr val="bg1"/>
                </a:solidFill>
              </a:rPr>
              <a:t>NeurIPS</a:t>
            </a:r>
            <a:r>
              <a:rPr lang="en-US" sz="2000" baseline="30000" dirty="0">
                <a:solidFill>
                  <a:schemeClr val="bg1"/>
                </a:solidFill>
              </a:rPr>
              <a:t> 2014 </a:t>
            </a:r>
            <a:endParaRPr lang="en-US" sz="2000" dirty="0">
              <a:solidFill>
                <a:schemeClr val="bg1"/>
              </a:solidFill>
            </a:endParaRPr>
          </a:p>
        </p:txBody>
      </p:sp>
    </p:spTree>
    <p:extLst>
      <p:ext uri="{BB962C8B-B14F-4D97-AF65-F5344CB8AC3E}">
        <p14:creationId xmlns:p14="http://schemas.microsoft.com/office/powerpoint/2010/main" val="67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6" y="4683534"/>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Introduce segments to reason longer temporal context</a:t>
            </a:r>
          </a:p>
        </p:txBody>
      </p:sp>
      <p:pic>
        <p:nvPicPr>
          <p:cNvPr id="4" name="Picture 3">
            <a:extLst>
              <a:ext uri="{FF2B5EF4-FFF2-40B4-BE49-F238E27FC236}">
                <a16:creationId xmlns:a16="http://schemas.microsoft.com/office/drawing/2014/main" id="{9771AAF1-2CB3-6A4F-8ECA-B4C8CB4ADF16}"/>
              </a:ext>
            </a:extLst>
          </p:cNvPr>
          <p:cNvPicPr>
            <a:picLocks noChangeAspect="1"/>
          </p:cNvPicPr>
          <p:nvPr/>
        </p:nvPicPr>
        <p:blipFill>
          <a:blip r:embed="rId3"/>
          <a:stretch>
            <a:fillRect/>
          </a:stretch>
        </p:blipFill>
        <p:spPr>
          <a:xfrm>
            <a:off x="2030390" y="1207111"/>
            <a:ext cx="8131209" cy="3149163"/>
          </a:xfrm>
          <a:prstGeom prst="rect">
            <a:avLst/>
          </a:prstGeom>
        </p:spPr>
      </p:pic>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err="1">
                <a:solidFill>
                  <a:schemeClr val="bg1"/>
                </a:solidFill>
              </a:rPr>
              <a:t>Limin</a:t>
            </a:r>
            <a:r>
              <a:rPr lang="en-US" sz="2000" baseline="30000" dirty="0">
                <a:solidFill>
                  <a:schemeClr val="bg1"/>
                </a:solidFill>
              </a:rPr>
              <a:t> Wang, et al., Temporal Segment Networks: Towards Good Practices for Deep Action Recognition, ECCV 2016 </a:t>
            </a:r>
            <a:endParaRPr lang="en-US" sz="2000" dirty="0">
              <a:solidFill>
                <a:schemeClr val="bg1"/>
              </a:solidFill>
            </a:endParaRPr>
          </a:p>
        </p:txBody>
      </p:sp>
    </p:spTree>
    <p:extLst>
      <p:ext uri="{BB962C8B-B14F-4D97-AF65-F5344CB8AC3E}">
        <p14:creationId xmlns:p14="http://schemas.microsoft.com/office/powerpoint/2010/main" val="174712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Temporal Segment Networks</a:t>
            </a:r>
          </a:p>
        </p:txBody>
      </p:sp>
      <p:pic>
        <p:nvPicPr>
          <p:cNvPr id="3" name="Picture 2">
            <a:extLst>
              <a:ext uri="{FF2B5EF4-FFF2-40B4-BE49-F238E27FC236}">
                <a16:creationId xmlns:a16="http://schemas.microsoft.com/office/drawing/2014/main" id="{E3B98E20-7BA5-D540-BF55-85812FDFB28B}"/>
              </a:ext>
            </a:extLst>
          </p:cNvPr>
          <p:cNvPicPr>
            <a:picLocks noChangeAspect="1"/>
          </p:cNvPicPr>
          <p:nvPr/>
        </p:nvPicPr>
        <p:blipFill>
          <a:blip r:embed="rId3"/>
          <a:stretch>
            <a:fillRect/>
          </a:stretch>
        </p:blipFill>
        <p:spPr>
          <a:xfrm>
            <a:off x="750272" y="1381316"/>
            <a:ext cx="10691446" cy="4095368"/>
          </a:xfrm>
          <a:prstGeom prst="rect">
            <a:avLst/>
          </a:prstGeom>
        </p:spPr>
      </p:pic>
    </p:spTree>
    <p:extLst>
      <p:ext uri="{BB962C8B-B14F-4D97-AF65-F5344CB8AC3E}">
        <p14:creationId xmlns:p14="http://schemas.microsoft.com/office/powerpoint/2010/main" val="26491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195" y="37664"/>
            <a:ext cx="10515600" cy="1325563"/>
          </a:xfrm>
        </p:spPr>
        <p:txBody>
          <a:bodyPr/>
          <a:lstStyle/>
          <a:p>
            <a:pPr algn="ctr"/>
            <a:r>
              <a:rPr lang="en-US" altLang="zh-CN" dirty="0">
                <a:solidFill>
                  <a:schemeClr val="bg1"/>
                </a:solidFill>
              </a:rPr>
              <a:t>C3D</a:t>
            </a:r>
          </a:p>
        </p:txBody>
      </p:sp>
      <p:sp>
        <p:nvSpPr>
          <p:cNvPr id="6" name="Content Placeholder 2">
            <a:extLst>
              <a:ext uri="{FF2B5EF4-FFF2-40B4-BE49-F238E27FC236}">
                <a16:creationId xmlns:a16="http://schemas.microsoft.com/office/drawing/2014/main" id="{70371D8F-41BB-664F-9854-4D6E7E56DE06}"/>
              </a:ext>
            </a:extLst>
          </p:cNvPr>
          <p:cNvSpPr txBox="1">
            <a:spLocks/>
          </p:cNvSpPr>
          <p:nvPr/>
        </p:nvSpPr>
        <p:spPr>
          <a:xfrm>
            <a:off x="1938247" y="2661303"/>
            <a:ext cx="8315496" cy="842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rPr>
              <a:t>Use 3D convolution network to learn spatiotemporal features for video applications</a:t>
            </a:r>
          </a:p>
        </p:txBody>
      </p:sp>
      <p:sp>
        <p:nvSpPr>
          <p:cNvPr id="5" name="Rectangle 4">
            <a:extLst>
              <a:ext uri="{FF2B5EF4-FFF2-40B4-BE49-F238E27FC236}">
                <a16:creationId xmlns:a16="http://schemas.microsoft.com/office/drawing/2014/main" id="{72FBBC55-C66F-6843-8ADC-0207C97265BC}"/>
              </a:ext>
            </a:extLst>
          </p:cNvPr>
          <p:cNvSpPr/>
          <p:nvPr/>
        </p:nvSpPr>
        <p:spPr>
          <a:xfrm>
            <a:off x="1256871" y="5768272"/>
            <a:ext cx="9293535" cy="400110"/>
          </a:xfrm>
          <a:prstGeom prst="rect">
            <a:avLst/>
          </a:prstGeom>
        </p:spPr>
        <p:txBody>
          <a:bodyPr wrap="square">
            <a:spAutoFit/>
          </a:bodyPr>
          <a:lstStyle/>
          <a:p>
            <a:r>
              <a:rPr lang="en-US" sz="2000" baseline="30000" dirty="0">
                <a:solidFill>
                  <a:schemeClr val="bg1"/>
                </a:solidFill>
              </a:rPr>
              <a:t>Du Tran, et al., Learning Spatiotemporal Features with 3D Convolutional Networks, ICCV 2015</a:t>
            </a:r>
            <a:endParaRPr lang="en-US" sz="2000" dirty="0">
              <a:solidFill>
                <a:schemeClr val="bg1"/>
              </a:solidFill>
            </a:endParaRPr>
          </a:p>
        </p:txBody>
      </p:sp>
      <p:pic>
        <p:nvPicPr>
          <p:cNvPr id="3" name="Picture 2">
            <a:extLst>
              <a:ext uri="{FF2B5EF4-FFF2-40B4-BE49-F238E27FC236}">
                <a16:creationId xmlns:a16="http://schemas.microsoft.com/office/drawing/2014/main" id="{17798449-881C-0B40-9DD8-7D36E1E2823C}"/>
              </a:ext>
            </a:extLst>
          </p:cNvPr>
          <p:cNvPicPr>
            <a:picLocks noChangeAspect="1"/>
          </p:cNvPicPr>
          <p:nvPr/>
        </p:nvPicPr>
        <p:blipFill>
          <a:blip r:embed="rId3"/>
          <a:stretch>
            <a:fillRect/>
          </a:stretch>
        </p:blipFill>
        <p:spPr>
          <a:xfrm>
            <a:off x="1550372" y="3778836"/>
            <a:ext cx="9091246" cy="1280667"/>
          </a:xfrm>
          <a:prstGeom prst="rect">
            <a:avLst/>
          </a:prstGeom>
        </p:spPr>
      </p:pic>
      <p:pic>
        <p:nvPicPr>
          <p:cNvPr id="7" name="Picture 6">
            <a:extLst>
              <a:ext uri="{FF2B5EF4-FFF2-40B4-BE49-F238E27FC236}">
                <a16:creationId xmlns:a16="http://schemas.microsoft.com/office/drawing/2014/main" id="{0B7B6C3C-16B0-1346-85BB-E62059A80E50}"/>
              </a:ext>
            </a:extLst>
          </p:cNvPr>
          <p:cNvPicPr>
            <a:picLocks noChangeAspect="1"/>
          </p:cNvPicPr>
          <p:nvPr/>
        </p:nvPicPr>
        <p:blipFill>
          <a:blip r:embed="rId4"/>
          <a:stretch>
            <a:fillRect/>
          </a:stretch>
        </p:blipFill>
        <p:spPr>
          <a:xfrm>
            <a:off x="917326" y="1450757"/>
            <a:ext cx="10805746" cy="919638"/>
          </a:xfrm>
          <a:prstGeom prst="rect">
            <a:avLst/>
          </a:prstGeom>
        </p:spPr>
      </p:pic>
    </p:spTree>
    <p:extLst>
      <p:ext uri="{BB962C8B-B14F-4D97-AF65-F5344CB8AC3E}">
        <p14:creationId xmlns:p14="http://schemas.microsoft.com/office/powerpoint/2010/main" val="8575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23444</TotalTime>
  <Words>1867</Words>
  <Application>Microsoft Macintosh PowerPoint</Application>
  <PresentationFormat>Widescreen</PresentationFormat>
  <Paragraphs>191</Paragraphs>
  <Slides>19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Amazon Ember</vt:lpstr>
      <vt:lpstr>Amazon Ember Regular</vt:lpstr>
      <vt:lpstr>Arial</vt:lpstr>
      <vt:lpstr>Calibri</vt:lpstr>
      <vt:lpstr>Calibri Light</vt:lpstr>
      <vt:lpstr>Wingdings</vt:lpstr>
      <vt:lpstr>Office Theme</vt:lpstr>
      <vt:lpstr>GluonCV: Video Action Recognition</vt:lpstr>
      <vt:lpstr>What’s video action recognition?</vt:lpstr>
      <vt:lpstr>Why video action recognition?</vt:lpstr>
      <vt:lpstr>Popular models and datasets</vt:lpstr>
      <vt:lpstr>Popular models and datasets (what we have)</vt:lpstr>
      <vt:lpstr>Two Stream Networks</vt:lpstr>
      <vt:lpstr>Temporal Segment Networks</vt:lpstr>
      <vt:lpstr>Temporal Segment Networks</vt:lpstr>
      <vt:lpstr>C3D</vt:lpstr>
      <vt:lpstr>C3D</vt:lpstr>
      <vt:lpstr>I3D</vt:lpstr>
      <vt:lpstr>Non-local Neural Networks</vt:lpstr>
      <vt:lpstr>PowerPoint Presentation</vt:lpstr>
      <vt:lpstr>PowerPoint Presentation</vt:lpstr>
      <vt:lpstr>PowerPoint Presentation</vt:lpstr>
      <vt:lpstr>PowerPoint Presentation</vt:lpstr>
      <vt:lpstr>PowerPoint Presentation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297</cp:revision>
  <dcterms:created xsi:type="dcterms:W3CDTF">2018-05-23T17:43:54Z</dcterms:created>
  <dcterms:modified xsi:type="dcterms:W3CDTF">2019-10-23T22:03:14Z</dcterms:modified>
</cp:coreProperties>
</file>